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701" r:id="rId5"/>
  </p:sldMasterIdLst>
  <p:notesMasterIdLst>
    <p:notesMasterId r:id="rId23"/>
  </p:notesMasterIdLst>
  <p:handoutMasterIdLst>
    <p:handoutMasterId r:id="rId24"/>
  </p:handoutMasterIdLst>
  <p:sldIdLst>
    <p:sldId id="330" r:id="rId6"/>
    <p:sldId id="275" r:id="rId7"/>
    <p:sldId id="332" r:id="rId8"/>
    <p:sldId id="311" r:id="rId9"/>
    <p:sldId id="333" r:id="rId10"/>
    <p:sldId id="314" r:id="rId11"/>
    <p:sldId id="317" r:id="rId12"/>
    <p:sldId id="299" r:id="rId13"/>
    <p:sldId id="329" r:id="rId14"/>
    <p:sldId id="305" r:id="rId15"/>
    <p:sldId id="334" r:id="rId16"/>
    <p:sldId id="335" r:id="rId17"/>
    <p:sldId id="336" r:id="rId18"/>
    <p:sldId id="322" r:id="rId19"/>
    <p:sldId id="301" r:id="rId20"/>
    <p:sldId id="324" r:id="rId21"/>
    <p:sldId id="337" r:id="rId22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7260A-59C0-14B3-32D0-DA78073E2489}" name="Floriane DESILLE" initials="FD" userId="S::fdesille@cress-bretagne.org::72fce566-2599-42e0-aa86-903092c036a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0AB"/>
    <a:srgbClr val="33576E"/>
    <a:srgbClr val="274D66"/>
    <a:srgbClr val="1DACD5"/>
    <a:srgbClr val="F9DC45"/>
    <a:srgbClr val="EE764E"/>
    <a:srgbClr val="CC0099"/>
    <a:srgbClr val="FCBF00"/>
    <a:srgbClr val="D7F2F9"/>
    <a:srgbClr val="FFF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C1EFA9-C627-4AA5-B3EB-D30F795723F4}" v="13" dt="2026-03-26T09:05:22.8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6" autoAdjust="0"/>
    <p:restoredTop sz="96247" autoAdjust="0"/>
  </p:normalViewPr>
  <p:slideViewPr>
    <p:cSldViewPr snapToGrid="0">
      <p:cViewPr varScale="1">
        <p:scale>
          <a:sx n="103" d="100"/>
          <a:sy n="103" d="100"/>
        </p:scale>
        <p:origin x="6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72"/>
    </p:cViewPr>
  </p:sorterViewPr>
  <p:notesViewPr>
    <p:cSldViewPr snapToGrid="0">
      <p:cViewPr varScale="1">
        <p:scale>
          <a:sx n="84" d="100"/>
          <a:sy n="84" d="100"/>
        </p:scale>
        <p:origin x="38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e DESILLE" userId="72fce566-2599-42e0-aa86-903092c036a9" providerId="ADAL" clId="{C435D980-E8F3-4F3E-A085-175D8DF08DEE}"/>
    <pc:docChg chg="undo custSel delSld modSld">
      <pc:chgData name="Floriane DESILLE" userId="72fce566-2599-42e0-aa86-903092c036a9" providerId="ADAL" clId="{C435D980-E8F3-4F3E-A085-175D8DF08DEE}" dt="2026-03-26T09:06:07.773" v="314" actId="1036"/>
      <pc:docMkLst>
        <pc:docMk/>
      </pc:docMkLst>
      <pc:sldChg chg="addSp modSp mod">
        <pc:chgData name="Floriane DESILLE" userId="72fce566-2599-42e0-aa86-903092c036a9" providerId="ADAL" clId="{C435D980-E8F3-4F3E-A085-175D8DF08DEE}" dt="2026-03-26T09:06:07.773" v="314" actId="1036"/>
        <pc:sldMkLst>
          <pc:docMk/>
          <pc:sldMk cId="1914156242" sldId="324"/>
        </pc:sldMkLst>
        <pc:spChg chg="mod">
          <ac:chgData name="Floriane DESILLE" userId="72fce566-2599-42e0-aa86-903092c036a9" providerId="ADAL" clId="{C435D980-E8F3-4F3E-A085-175D8DF08DEE}" dt="2026-03-26T09:04:03.320" v="177" actId="14100"/>
          <ac:spMkLst>
            <pc:docMk/>
            <pc:sldMk cId="1914156242" sldId="324"/>
            <ac:spMk id="3" creationId="{2D4F52D8-2D0A-C4F5-3ACA-010321301319}"/>
          </ac:spMkLst>
        </pc:spChg>
        <pc:spChg chg="add mod">
          <ac:chgData name="Floriane DESILLE" userId="72fce566-2599-42e0-aa86-903092c036a9" providerId="ADAL" clId="{C435D980-E8F3-4F3E-A085-175D8DF08DEE}" dt="2026-03-26T09:02:49.367" v="163" actId="1076"/>
          <ac:spMkLst>
            <pc:docMk/>
            <pc:sldMk cId="1914156242" sldId="324"/>
            <ac:spMk id="4" creationId="{9519AF25-A43F-751A-83E8-306441262EDD}"/>
          </ac:spMkLst>
        </pc:spChg>
        <pc:spChg chg="mod">
          <ac:chgData name="Floriane DESILLE" userId="72fce566-2599-42e0-aa86-903092c036a9" providerId="ADAL" clId="{C435D980-E8F3-4F3E-A085-175D8DF08DEE}" dt="2026-03-26T09:02:57.360" v="164" actId="14100"/>
          <ac:spMkLst>
            <pc:docMk/>
            <pc:sldMk cId="1914156242" sldId="324"/>
            <ac:spMk id="5" creationId="{3E1667A7-E925-8438-CD06-45DA9D68BCEA}"/>
          </ac:spMkLst>
        </pc:spChg>
        <pc:spChg chg="mod">
          <ac:chgData name="Floriane DESILLE" userId="72fce566-2599-42e0-aa86-903092c036a9" providerId="ADAL" clId="{C435D980-E8F3-4F3E-A085-175D8DF08DEE}" dt="2026-03-26T09:03:06.158" v="176" actId="1038"/>
          <ac:spMkLst>
            <pc:docMk/>
            <pc:sldMk cId="1914156242" sldId="324"/>
            <ac:spMk id="8" creationId="{CD277690-72BB-091D-8902-CD20AE232384}"/>
          </ac:spMkLst>
        </pc:spChg>
        <pc:spChg chg="mod">
          <ac:chgData name="Floriane DESILLE" userId="72fce566-2599-42e0-aa86-903092c036a9" providerId="ADAL" clId="{C435D980-E8F3-4F3E-A085-175D8DF08DEE}" dt="2026-03-26T09:03:06.158" v="176" actId="1038"/>
          <ac:spMkLst>
            <pc:docMk/>
            <pc:sldMk cId="1914156242" sldId="324"/>
            <ac:spMk id="9" creationId="{99531C64-B6E2-2EFF-AD94-E2C2F3B8FD9B}"/>
          </ac:spMkLst>
        </pc:spChg>
        <pc:spChg chg="mod">
          <ac:chgData name="Floriane DESILLE" userId="72fce566-2599-42e0-aa86-903092c036a9" providerId="ADAL" clId="{C435D980-E8F3-4F3E-A085-175D8DF08DEE}" dt="2026-03-26T09:03:06.158" v="176" actId="1038"/>
          <ac:spMkLst>
            <pc:docMk/>
            <pc:sldMk cId="1914156242" sldId="324"/>
            <ac:spMk id="10" creationId="{ECCAD8F7-20B0-16E6-D2DA-512B9FEDEB25}"/>
          </ac:spMkLst>
        </pc:spChg>
        <pc:spChg chg="mod">
          <ac:chgData name="Floriane DESILLE" userId="72fce566-2599-42e0-aa86-903092c036a9" providerId="ADAL" clId="{C435D980-E8F3-4F3E-A085-175D8DF08DEE}" dt="2026-03-26T09:06:07.773" v="314" actId="1036"/>
          <ac:spMkLst>
            <pc:docMk/>
            <pc:sldMk cId="1914156242" sldId="324"/>
            <ac:spMk id="31" creationId="{5EF2496B-4F89-AF6A-3263-7534847E0ED0}"/>
          </ac:spMkLst>
        </pc:spChg>
        <pc:spChg chg="mod">
          <ac:chgData name="Floriane DESILLE" userId="72fce566-2599-42e0-aa86-903092c036a9" providerId="ADAL" clId="{C435D980-E8F3-4F3E-A085-175D8DF08DEE}" dt="2026-03-26T09:06:07.773" v="314" actId="1036"/>
          <ac:spMkLst>
            <pc:docMk/>
            <pc:sldMk cId="1914156242" sldId="324"/>
            <ac:spMk id="32" creationId="{565B5A29-4930-3883-19CF-5DDF5E020638}"/>
          </ac:spMkLst>
        </pc:spChg>
        <pc:spChg chg="mod">
          <ac:chgData name="Floriane DESILLE" userId="72fce566-2599-42e0-aa86-903092c036a9" providerId="ADAL" clId="{C435D980-E8F3-4F3E-A085-175D8DF08DEE}" dt="2026-03-26T09:06:07.773" v="314" actId="1036"/>
          <ac:spMkLst>
            <pc:docMk/>
            <pc:sldMk cId="1914156242" sldId="324"/>
            <ac:spMk id="33" creationId="{B06B1902-2B81-7569-822B-40DCD674FCF6}"/>
          </ac:spMkLst>
        </pc:spChg>
        <pc:picChg chg="mod">
          <ac:chgData name="Floriane DESILLE" userId="72fce566-2599-42e0-aa86-903092c036a9" providerId="ADAL" clId="{C435D980-E8F3-4F3E-A085-175D8DF08DEE}" dt="2026-03-26T08:28:36.099" v="73" actId="1035"/>
          <ac:picMkLst>
            <pc:docMk/>
            <pc:sldMk cId="1914156242" sldId="324"/>
            <ac:picMk id="12" creationId="{888C2E23-E82B-6224-0586-2EDAE5B6C71B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13" creationId="{B5DCA4B7-69CA-492C-26C0-8B720343DF76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14" creationId="{3CC550E0-DACF-1FA1-FA14-C0F22B8388CB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17" creationId="{5588CE68-07FA-6238-4A91-D15F02FE2CBB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18" creationId="{1C3CDC55-3D10-193C-F84E-9E3766E43826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20" creationId="{7155E0D3-EDA9-0233-1D5F-AC5116A7FE56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22" creationId="{5320C109-3C3E-FFB1-A850-43F972814764}"/>
          </ac:picMkLst>
        </pc:picChg>
        <pc:picChg chg="mod">
          <ac:chgData name="Floriane DESILLE" userId="72fce566-2599-42e0-aa86-903092c036a9" providerId="ADAL" clId="{C435D980-E8F3-4F3E-A085-175D8DF08DEE}" dt="2026-03-26T09:03:06.158" v="176" actId="1038"/>
          <ac:picMkLst>
            <pc:docMk/>
            <pc:sldMk cId="1914156242" sldId="324"/>
            <ac:picMk id="23" creationId="{49663214-25F1-108A-C4D6-CB6DAA6F527E}"/>
          </ac:picMkLst>
        </pc:picChg>
        <pc:picChg chg="mod">
          <ac:chgData name="Floriane DESILLE" userId="72fce566-2599-42e0-aa86-903092c036a9" providerId="ADAL" clId="{C435D980-E8F3-4F3E-A085-175D8DF08DEE}" dt="2026-03-26T08:28:36.099" v="73" actId="1035"/>
          <ac:picMkLst>
            <pc:docMk/>
            <pc:sldMk cId="1914156242" sldId="324"/>
            <ac:picMk id="24" creationId="{37323800-43EE-CDF0-34BE-C5D43301F96F}"/>
          </ac:picMkLst>
        </pc:picChg>
      </pc:sldChg>
      <pc:sldChg chg="modSp mod">
        <pc:chgData name="Floriane DESILLE" userId="72fce566-2599-42e0-aa86-903092c036a9" providerId="ADAL" clId="{C435D980-E8F3-4F3E-A085-175D8DF08DEE}" dt="2026-03-26T08:25:07.248" v="7" actId="5793"/>
        <pc:sldMkLst>
          <pc:docMk/>
          <pc:sldMk cId="2791729533" sldId="334"/>
        </pc:sldMkLst>
        <pc:spChg chg="mod">
          <ac:chgData name="Floriane DESILLE" userId="72fce566-2599-42e0-aa86-903092c036a9" providerId="ADAL" clId="{C435D980-E8F3-4F3E-A085-175D8DF08DEE}" dt="2026-03-26T08:25:07.248" v="7" actId="5793"/>
          <ac:spMkLst>
            <pc:docMk/>
            <pc:sldMk cId="2791729533" sldId="334"/>
            <ac:spMk id="5" creationId="{3A01E31B-702C-C13A-6823-1AB871A7E5D2}"/>
          </ac:spMkLst>
        </pc:spChg>
      </pc:sldChg>
      <pc:sldChg chg="modSp mod">
        <pc:chgData name="Floriane DESILLE" userId="72fce566-2599-42e0-aa86-903092c036a9" providerId="ADAL" clId="{C435D980-E8F3-4F3E-A085-175D8DF08DEE}" dt="2026-03-26T08:25:15.315" v="13" actId="6549"/>
        <pc:sldMkLst>
          <pc:docMk/>
          <pc:sldMk cId="2782767899" sldId="335"/>
        </pc:sldMkLst>
        <pc:spChg chg="mod">
          <ac:chgData name="Floriane DESILLE" userId="72fce566-2599-42e0-aa86-903092c036a9" providerId="ADAL" clId="{C435D980-E8F3-4F3E-A085-175D8DF08DEE}" dt="2026-03-26T08:25:15.315" v="13" actId="6549"/>
          <ac:spMkLst>
            <pc:docMk/>
            <pc:sldMk cId="2782767899" sldId="335"/>
            <ac:spMk id="5" creationId="{9528C643-B0BD-8517-3252-D8FC75D7CE3B}"/>
          </ac:spMkLst>
        </pc:spChg>
      </pc:sldChg>
      <pc:sldChg chg="addSp delSp modSp mod">
        <pc:chgData name="Floriane DESILLE" userId="72fce566-2599-42e0-aa86-903092c036a9" providerId="ADAL" clId="{C435D980-E8F3-4F3E-A085-175D8DF08DEE}" dt="2026-03-26T09:05:48.141" v="302" actId="1076"/>
        <pc:sldMkLst>
          <pc:docMk/>
          <pc:sldMk cId="1832280315" sldId="337"/>
        </pc:sldMkLst>
        <pc:spChg chg="del mod">
          <ac:chgData name="Floriane DESILLE" userId="72fce566-2599-42e0-aa86-903092c036a9" providerId="ADAL" clId="{C435D980-E8F3-4F3E-A085-175D8DF08DEE}" dt="2026-03-26T09:02:13.918" v="124" actId="21"/>
          <ac:spMkLst>
            <pc:docMk/>
            <pc:sldMk cId="1832280315" sldId="337"/>
            <ac:spMk id="3" creationId="{9519AF25-A43F-751A-83E8-306441262EDD}"/>
          </ac:spMkLst>
        </pc:spChg>
        <pc:spChg chg="mod">
          <ac:chgData name="Floriane DESILLE" userId="72fce566-2599-42e0-aa86-903092c036a9" providerId="ADAL" clId="{C435D980-E8F3-4F3E-A085-175D8DF08DEE}" dt="2026-03-26T09:04:40.088" v="212" actId="255"/>
          <ac:spMkLst>
            <pc:docMk/>
            <pc:sldMk cId="1832280315" sldId="337"/>
            <ac:spMk id="5" creationId="{527EBAB4-C7F9-7CC4-3D16-EB082F10C46F}"/>
          </ac:spMkLst>
        </pc:spChg>
        <pc:spChg chg="add del mod">
          <ac:chgData name="Floriane DESILLE" userId="72fce566-2599-42e0-aa86-903092c036a9" providerId="ADAL" clId="{C435D980-E8F3-4F3E-A085-175D8DF08DEE}" dt="2026-03-26T09:04:19.272" v="178" actId="478"/>
          <ac:spMkLst>
            <pc:docMk/>
            <pc:sldMk cId="1832280315" sldId="337"/>
            <ac:spMk id="8" creationId="{DDE18C8D-E887-82F8-F8B2-716B10300224}"/>
          </ac:spMkLst>
        </pc:spChg>
        <pc:spChg chg="add mod">
          <ac:chgData name="Floriane DESILLE" userId="72fce566-2599-42e0-aa86-903092c036a9" providerId="ADAL" clId="{C435D980-E8F3-4F3E-A085-175D8DF08DEE}" dt="2026-03-26T09:05:42.475" v="301" actId="255"/>
          <ac:spMkLst>
            <pc:docMk/>
            <pc:sldMk cId="1832280315" sldId="337"/>
            <ac:spMk id="9" creationId="{3C62E357-5A18-5FF4-E995-98979C5BC126}"/>
          </ac:spMkLst>
        </pc:spChg>
        <pc:spChg chg="add mod">
          <ac:chgData name="Floriane DESILLE" userId="72fce566-2599-42e0-aa86-903092c036a9" providerId="ADAL" clId="{C435D980-E8F3-4F3E-A085-175D8DF08DEE}" dt="2026-03-26T09:05:35.120" v="287" actId="14100"/>
          <ac:spMkLst>
            <pc:docMk/>
            <pc:sldMk cId="1832280315" sldId="337"/>
            <ac:spMk id="10" creationId="{8619EE13-247D-CA59-6728-59A4041BDD29}"/>
          </ac:spMkLst>
        </pc:spChg>
        <pc:spChg chg="add mod">
          <ac:chgData name="Floriane DESILLE" userId="72fce566-2599-42e0-aa86-903092c036a9" providerId="ADAL" clId="{C435D980-E8F3-4F3E-A085-175D8DF08DEE}" dt="2026-03-26T09:05:15.636" v="228" actId="1076"/>
          <ac:spMkLst>
            <pc:docMk/>
            <pc:sldMk cId="1832280315" sldId="337"/>
            <ac:spMk id="11" creationId="{D01F9600-5EE9-8EF4-6068-7B0F1711D69A}"/>
          </ac:spMkLst>
        </pc:spChg>
        <pc:spChg chg="add mod">
          <ac:chgData name="Floriane DESILLE" userId="72fce566-2599-42e0-aa86-903092c036a9" providerId="ADAL" clId="{C435D980-E8F3-4F3E-A085-175D8DF08DEE}" dt="2026-03-26T09:05:15.636" v="228" actId="1076"/>
          <ac:spMkLst>
            <pc:docMk/>
            <pc:sldMk cId="1832280315" sldId="337"/>
            <ac:spMk id="12" creationId="{DA6ABC6C-9CC4-D532-520A-F312A9CD2431}"/>
          </ac:spMkLst>
        </pc:spChg>
        <pc:spChg chg="add mod">
          <ac:chgData name="Floriane DESILLE" userId="72fce566-2599-42e0-aa86-903092c036a9" providerId="ADAL" clId="{C435D980-E8F3-4F3E-A085-175D8DF08DEE}" dt="2026-03-26T09:05:48.141" v="302" actId="1076"/>
          <ac:spMkLst>
            <pc:docMk/>
            <pc:sldMk cId="1832280315" sldId="337"/>
            <ac:spMk id="13" creationId="{2AA6E4DC-34C9-623B-D9B3-33EF18965AE5}"/>
          </ac:spMkLst>
        </pc:spChg>
        <pc:spChg chg="mod">
          <ac:chgData name="Floriane DESILLE" userId="72fce566-2599-42e0-aa86-903092c036a9" providerId="ADAL" clId="{C435D980-E8F3-4F3E-A085-175D8DF08DEE}" dt="2026-03-26T09:05:22.889" v="229"/>
          <ac:spMkLst>
            <pc:docMk/>
            <pc:sldMk cId="1832280315" sldId="337"/>
            <ac:spMk id="15" creationId="{4673152C-59BE-C44D-C7D9-335B791BCF36}"/>
          </ac:spMkLst>
        </pc:spChg>
        <pc:spChg chg="mod">
          <ac:chgData name="Floriane DESILLE" userId="72fce566-2599-42e0-aa86-903092c036a9" providerId="ADAL" clId="{C435D980-E8F3-4F3E-A085-175D8DF08DEE}" dt="2026-03-26T09:05:22.889" v="229"/>
          <ac:spMkLst>
            <pc:docMk/>
            <pc:sldMk cId="1832280315" sldId="337"/>
            <ac:spMk id="16" creationId="{BAC8AC1F-7619-606E-31EE-F738A6902CF7}"/>
          </ac:spMkLst>
        </pc:spChg>
        <pc:spChg chg="add mod">
          <ac:chgData name="Floriane DESILLE" userId="72fce566-2599-42e0-aa86-903092c036a9" providerId="ADAL" clId="{C435D980-E8F3-4F3E-A085-175D8DF08DEE}" dt="2026-03-26T09:05:30.466" v="286" actId="1036"/>
          <ac:spMkLst>
            <pc:docMk/>
            <pc:sldMk cId="1832280315" sldId="337"/>
            <ac:spMk id="17" creationId="{57AE173F-C49B-F169-664B-6B2283806556}"/>
          </ac:spMkLst>
        </pc:spChg>
        <pc:spChg chg="mod">
          <ac:chgData name="Floriane DESILLE" userId="72fce566-2599-42e0-aa86-903092c036a9" providerId="ADAL" clId="{C435D980-E8F3-4F3E-A085-175D8DF08DEE}" dt="2026-03-26T09:05:02.331" v="226" actId="1035"/>
          <ac:spMkLst>
            <pc:docMk/>
            <pc:sldMk cId="1832280315" sldId="337"/>
            <ac:spMk id="31" creationId="{5E8EAF99-C031-831C-9096-A1CEEB49B5F8}"/>
          </ac:spMkLst>
        </pc:spChg>
        <pc:spChg chg="mod">
          <ac:chgData name="Floriane DESILLE" userId="72fce566-2599-42e0-aa86-903092c036a9" providerId="ADAL" clId="{C435D980-E8F3-4F3E-A085-175D8DF08DEE}" dt="2026-03-26T09:05:02.331" v="226" actId="1035"/>
          <ac:spMkLst>
            <pc:docMk/>
            <pc:sldMk cId="1832280315" sldId="337"/>
            <ac:spMk id="32" creationId="{5979153D-2C0B-EE28-6BAE-6E7621F3D935}"/>
          </ac:spMkLst>
        </pc:spChg>
        <pc:spChg chg="mod">
          <ac:chgData name="Floriane DESILLE" userId="72fce566-2599-42e0-aa86-903092c036a9" providerId="ADAL" clId="{C435D980-E8F3-4F3E-A085-175D8DF08DEE}" dt="2026-03-26T09:05:02.331" v="226" actId="1035"/>
          <ac:spMkLst>
            <pc:docMk/>
            <pc:sldMk cId="1832280315" sldId="337"/>
            <ac:spMk id="33" creationId="{7CC3928A-43FC-02B3-1D73-35D791B4F852}"/>
          </ac:spMkLst>
        </pc:spChg>
        <pc:grpChg chg="add mod">
          <ac:chgData name="Floriane DESILLE" userId="72fce566-2599-42e0-aa86-903092c036a9" providerId="ADAL" clId="{C435D980-E8F3-4F3E-A085-175D8DF08DEE}" dt="2026-03-26T09:05:30.466" v="286" actId="1036"/>
          <ac:grpSpMkLst>
            <pc:docMk/>
            <pc:sldMk cId="1832280315" sldId="337"/>
            <ac:grpSpMk id="14" creationId="{A216C62C-6A66-F02A-C4F1-D42DFFE10967}"/>
          </ac:grpSpMkLst>
        </pc:grpChg>
      </pc:sldChg>
      <pc:sldChg chg="del">
        <pc:chgData name="Floriane DESILLE" userId="72fce566-2599-42e0-aa86-903092c036a9" providerId="ADAL" clId="{C435D980-E8F3-4F3E-A085-175D8DF08DEE}" dt="2026-03-26T09:05:55.068" v="303" actId="47"/>
        <pc:sldMkLst>
          <pc:docMk/>
          <pc:sldMk cId="571290800" sldId="3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F5B88D2-DBFE-452C-BFD0-65FBA0F97C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FF90B4D-0534-4CB8-A703-853D577079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0B890E-AF7E-447E-900D-24012EB479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5AB860-DDFC-487D-A4D3-51EF34A4870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7EC9592-0C06-4C7A-8C41-894E9FB4B9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49316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620F9359-40A5-4A5A-8AD2-6B26EC1E0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100934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6796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E6F488-4A0B-A2EB-2D97-502328E2044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648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921D96F-567A-6518-B05E-CA24422E152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477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1070E-3AE3-0D92-CFC0-1292673D7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07AFC29-0A61-A213-BF78-1BE80E8146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D7810AA-D563-07A8-7F91-079E3369C1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FEE3633-354E-0343-9685-AAF55FE6E15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186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AE8D709-0BDF-9A30-171F-1B6C8A8284D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257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281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388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754C2-81DA-8823-7994-7C55D67A6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0E84CE7-A382-F0AB-2A6D-FCEF9824ED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B85C7A4-C644-F65D-0C4A-054B3AE42F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1A3BA8-E815-361E-C5D1-0DC6E49FDF7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889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8161B-8C3F-428B-71CE-2C9CC6CCC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CA739B6-A89F-D26D-4EEA-85A8F96D78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412099E-2B92-49F8-FFB0-A8E907C672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483257-4A8A-B9FD-D090-29AEF549A04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549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A3909-DAD1-3C82-D37B-9A4B3C22D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32813B9-C1DB-9E05-040B-DC75F1AF1A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88D8A8A-058A-A90A-46E3-4B61DBE54B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BD58A9-9099-F875-34A3-CD10F35E9A6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09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4.svg"/><Relationship Id="rId5" Type="http://schemas.openxmlformats.org/officeDocument/2006/relationships/image" Target="../media/image12.sv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BD1B427-3BE5-446E-83E7-EB9526D6A2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87138" y="3016760"/>
            <a:ext cx="9144000" cy="97905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800" b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3AEF8EE-A121-4E45-BE1C-706E49C23F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5188" y="6348045"/>
            <a:ext cx="3562350" cy="504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  <a:latin typeface="HelveticaNeueLT Com 65 Md" panose="020B0604020202020204" pitchFamily="34" charset="0"/>
              </a:defRPr>
            </a:lvl1pPr>
          </a:lstStyle>
          <a:p>
            <a:pPr lvl="0"/>
            <a:fld id="{0DA0C6A7-BD30-4367-8A43-B345A5F78401}" type="datetime2">
              <a:rPr lang="fr-FR" smtClean="0"/>
              <a:t>mardi 25 janvier 2022</a:t>
            </a:fld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1370AB6-1AD6-4872-A104-0936D7D883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87137" y="1062038"/>
            <a:ext cx="9143999" cy="1699450"/>
          </a:xfrm>
          <a:prstGeom prst="rect">
            <a:avLst/>
          </a:prstGeom>
        </p:spPr>
        <p:txBody>
          <a:bodyPr/>
          <a:lstStyle>
            <a:lvl1pPr algn="ctr">
              <a:defRPr sz="4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4508A0E8-2697-E5E4-5102-236FAA8E72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57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2E4844-E32C-8389-B864-A000A065C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D19DEA2-DE13-32F3-0D84-B29C5EC804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BD0DFE-4173-DF01-6DA5-F7E371D583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67C517-15EA-ABED-D28B-8594AFBD9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9335B66-13DC-59C6-87EB-FA2042BD8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8688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BD0BEB-C1C6-5DDF-6B7C-E5BB96283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63A75A-DEF5-68B2-4C6F-637730413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8A0F44-EB68-5966-6AA7-3B62E47178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37DFB5-1CC6-C50E-2F51-330DF452C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2F5999-DC07-AEA4-4DAD-F9FDF717F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2036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69FF5A-228E-2F2D-5F16-8438673D5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5249CF-C95A-BE71-09CB-372B9A83F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3145BD-7B3B-708F-1360-626D8F429D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5F4DE8-1D75-4F2E-15FE-17606A1D5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1261AE-9C63-7690-B82A-25590F9B3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4291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07425A-F4A7-5C6A-FB5A-508B3DDB9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C157B-05C2-BD42-E085-8D3B10EE9A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05DAE8F-4C71-8FE8-9B7B-CE03C2893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7C594F6-21AD-1709-575A-D3801CA7B7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4086FC-65BF-8F61-8FDA-2209389C0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DCA441-0041-4EFD-7123-F40976331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5966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1E3573-EC6C-2884-B296-17893F070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E0EFB4-8AB1-9DAA-E8EC-7D9C467F1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1982584-DC99-5BBD-6ACF-BB866E2FB0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F60537-63D5-099B-9BF0-FF971DDEDC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7518DE4-BBBF-081A-EA08-D86086E505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D42F95A-5C3B-3EF9-3822-7E5D5C362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89BB401-ACA5-FE91-8283-38389D071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45DC8D-5B6D-876F-D233-D2CB18A7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330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B36303-5CD0-422B-70A0-8930811D8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8F11150-9CBE-4D9E-C231-B5B7ADEB4B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7C377B-F06E-16FE-B2E9-1CDE9EF83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62244CF-26AA-F3BB-AC7D-DE4F72E95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940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60842FE-991C-6286-A1D2-92679E5187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1E6754-3B34-3761-3BA1-CB65B6E8D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997AB5-7A62-5D2B-E6ED-AB79C81AE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0642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2C2C2E-8269-F3E6-6163-8456FF99F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A587C2-5E14-54A0-4F43-38103D1F8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2C0B0F-387D-B887-814D-D2342E248D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4F9A50E-FBA5-3C3B-E24E-10202F5389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9029255-79E2-1212-13B7-39E276CB5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2374E00-DEAC-DE30-1AC8-7CDB05B49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0188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DEE9D-41E7-5DD2-54CA-19155625D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E46FA85-3EFA-B497-FC91-EF8B8C54CC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146CB5-F440-251B-BD9E-A582053DF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511A9D7-C3D9-AEDC-439F-00944411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FE70590-65DA-B3B5-8125-DA8C20A62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CBCA2F-E24D-FC18-BF6A-CD63FABCC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6216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E4F551-9E79-EDE5-33A0-DC2677C97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94B731D-F7A2-4E62-619F-FA9947297E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D2678C-EBA4-E5C8-4974-1BCAB10FE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219DC7-127C-AFFB-6B5D-3D5FD77D8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69D9E3-5BAD-6B81-BD35-D94B91294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511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F2DDED7-738A-4A61-9386-4E2F5E1A7E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3238" y="2502189"/>
            <a:ext cx="5037138" cy="18827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Titre 1</a:t>
            </a:r>
          </a:p>
          <a:p>
            <a:pPr lvl="0"/>
            <a:r>
              <a:rPr lang="fr-FR" dirty="0"/>
              <a:t>Titre 2</a:t>
            </a:r>
          </a:p>
          <a:p>
            <a:pPr lvl="0"/>
            <a:r>
              <a:rPr lang="fr-FR" dirty="0"/>
              <a:t>Titre 3</a:t>
            </a:r>
          </a:p>
          <a:p>
            <a:pPr lvl="0"/>
            <a:r>
              <a:rPr lang="fr-FR" dirty="0"/>
              <a:t>Titre 4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47C2E4F-68EB-48CF-A216-AF1368C8F3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9947" y="863889"/>
            <a:ext cx="8685415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1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fr-FR" dirty="0"/>
              <a:t>Ordre du jour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C48BEBD1-E7CF-AD80-045F-588C0356B0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58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49207C8-5DD8-CBBC-48F9-A73669BE22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CD07E4D-66CB-77F1-3A9C-22DEA4E4E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6706F7-0A7C-9F60-B477-D185136CE4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1B4A3A-C58F-4E37-ABF6-3227D820F54F}" type="datetimeFigureOut">
              <a:rPr lang="fr-FR" smtClean="0"/>
              <a:t>26/03/2026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F1BFB4-C9C3-4F7E-E8A9-D1D599CAD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1856A4-0C8A-9823-73F3-8F64FCEDA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99B459-F5AB-426C-8CDD-962055CF22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23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vide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65EAC30-813F-416D-B400-EF892E8FA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454" y="700594"/>
            <a:ext cx="5210175" cy="7016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9DFD1940-B831-42AC-9923-DAFC08012A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8238" y="2243138"/>
            <a:ext cx="7740650" cy="391477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685800" indent="-228600">
              <a:buClrTx/>
              <a:buFont typeface="Arial" panose="020B0604020202020204" pitchFamily="34" charset="0"/>
              <a:buChar char="•"/>
              <a:defRPr sz="2200">
                <a:latin typeface="Verdana" panose="020B0604030504040204" pitchFamily="34" charset="0"/>
                <a:ea typeface="Verdana" panose="020B0604030504040204" pitchFamily="34" charset="0"/>
              </a:defRPr>
            </a:lvl2pPr>
            <a:lvl3pPr marL="1143000" indent="-228600">
              <a:buClrTx/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</a:defRPr>
            </a:lvl3pPr>
            <a:lvl4pPr marL="1600200" indent="-228600">
              <a:buClrTx/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</a:defRPr>
            </a:lvl4pPr>
            <a:lvl5pPr marL="2057400" indent="-228600">
              <a:buClrTx/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0E4117B-8440-2759-9C00-494C77651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9690EC3D-1717-E08C-2411-16984303C5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5734" y="675432"/>
            <a:ext cx="506086" cy="43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2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ress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 : avec coins arrondis en diagonale 15">
            <a:extLst>
              <a:ext uri="{FF2B5EF4-FFF2-40B4-BE49-F238E27FC236}">
                <a16:creationId xmlns:a16="http://schemas.microsoft.com/office/drawing/2014/main" id="{63A2F23C-5B26-4AA9-8329-0620290B16DF}"/>
              </a:ext>
            </a:extLst>
          </p:cNvPr>
          <p:cNvSpPr/>
          <p:nvPr userDrawn="1"/>
        </p:nvSpPr>
        <p:spPr>
          <a:xfrm>
            <a:off x="1484515" y="1625664"/>
            <a:ext cx="3752646" cy="118073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avec coins arrondis en diagonale 16">
            <a:extLst>
              <a:ext uri="{FF2B5EF4-FFF2-40B4-BE49-F238E27FC236}">
                <a16:creationId xmlns:a16="http://schemas.microsoft.com/office/drawing/2014/main" id="{33A9ADF0-8FF8-475F-8044-A16B2C56B1FB}"/>
              </a:ext>
            </a:extLst>
          </p:cNvPr>
          <p:cNvSpPr/>
          <p:nvPr userDrawn="1"/>
        </p:nvSpPr>
        <p:spPr>
          <a:xfrm>
            <a:off x="2257016" y="3000612"/>
            <a:ext cx="4527248" cy="1180730"/>
          </a:xfrm>
          <a:prstGeom prst="round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 : avec coins arrondis en diagonale 18">
            <a:extLst>
              <a:ext uri="{FF2B5EF4-FFF2-40B4-BE49-F238E27FC236}">
                <a16:creationId xmlns:a16="http://schemas.microsoft.com/office/drawing/2014/main" id="{57205982-E2C0-45E9-81CC-637F4998D1AE}"/>
              </a:ext>
            </a:extLst>
          </p:cNvPr>
          <p:cNvSpPr/>
          <p:nvPr userDrawn="1"/>
        </p:nvSpPr>
        <p:spPr>
          <a:xfrm>
            <a:off x="3291915" y="4375560"/>
            <a:ext cx="5439696" cy="120189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space réservé du texte 6">
            <a:extLst>
              <a:ext uri="{FF2B5EF4-FFF2-40B4-BE49-F238E27FC236}">
                <a16:creationId xmlns:a16="http://schemas.microsoft.com/office/drawing/2014/main" id="{0BC25102-F5C0-4960-BA87-5EAA7F1465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454" y="700594"/>
            <a:ext cx="9403157" cy="7016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34" name="Espace réservé du texte 9">
            <a:extLst>
              <a:ext uri="{FF2B5EF4-FFF2-40B4-BE49-F238E27FC236}">
                <a16:creationId xmlns:a16="http://schemas.microsoft.com/office/drawing/2014/main" id="{CFF27C8F-B081-4843-95A7-8FD76EAFDCBD}"/>
              </a:ext>
            </a:extLst>
          </p:cNvPr>
          <p:cNvSpPr txBox="1">
            <a:spLocks/>
          </p:cNvSpPr>
          <p:nvPr userDrawn="1"/>
        </p:nvSpPr>
        <p:spPr>
          <a:xfrm>
            <a:off x="6954840" y="1612294"/>
            <a:ext cx="3302269" cy="271559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 cap="all" baseline="0">
                <a:solidFill>
                  <a:srgbClr val="33576E"/>
                </a:solidFill>
                <a:latin typeface="HelveticaNeueLT Com 65 M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3582352-4720-4E35-8D90-04D030B72C51}"/>
              </a:ext>
            </a:extLst>
          </p:cNvPr>
          <p:cNvCxnSpPr/>
          <p:nvPr userDrawn="1"/>
        </p:nvCxnSpPr>
        <p:spPr>
          <a:xfrm>
            <a:off x="7071766" y="2054725"/>
            <a:ext cx="216131" cy="0"/>
          </a:xfrm>
          <a:prstGeom prst="line">
            <a:avLst/>
          </a:prstGeom>
          <a:ln>
            <a:solidFill>
              <a:srgbClr val="335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que 2">
            <a:extLst>
              <a:ext uri="{FF2B5EF4-FFF2-40B4-BE49-F238E27FC236}">
                <a16:creationId xmlns:a16="http://schemas.microsoft.com/office/drawing/2014/main" id="{B86A6482-0211-D70B-8183-716F536989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BEC4F2BD-C8F4-3A12-AF15-97965AC4E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5734" y="675432"/>
            <a:ext cx="506086" cy="43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ress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2B54F6CE-6417-476D-BB4A-6B8A875F8122}"/>
              </a:ext>
            </a:extLst>
          </p:cNvPr>
          <p:cNvSpPr txBox="1"/>
          <p:nvPr userDrawn="1"/>
        </p:nvSpPr>
        <p:spPr>
          <a:xfrm>
            <a:off x="1279280" y="1589317"/>
            <a:ext cx="3818931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endParaRPr lang="fr-FR" sz="1800" b="1" i="0" u="none" strike="noStrike" kern="120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Espace réservé du texte 6">
            <a:extLst>
              <a:ext uri="{FF2B5EF4-FFF2-40B4-BE49-F238E27FC236}">
                <a16:creationId xmlns:a16="http://schemas.microsoft.com/office/drawing/2014/main" id="{AE3D3689-626E-4647-BF2F-4E3A578B2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454" y="700594"/>
            <a:ext cx="9403157" cy="7016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F503ADC-E59C-49E5-9361-92CA2BE0E018}"/>
              </a:ext>
            </a:extLst>
          </p:cNvPr>
          <p:cNvSpPr txBox="1"/>
          <p:nvPr userDrawn="1"/>
        </p:nvSpPr>
        <p:spPr>
          <a:xfrm>
            <a:off x="7208740" y="1589317"/>
            <a:ext cx="3302147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endParaRPr lang="fr-FR" sz="1800" b="1" i="0" u="none" strike="noStrike" kern="120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73BC3CD-9F72-0066-93EB-83BDC00487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449513"/>
            <a:ext cx="4816475" cy="2819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86102D52-2130-040F-8221-070E020FF2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23125" y="2449513"/>
            <a:ext cx="4816475" cy="2819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FF84F280-F604-0311-57D3-94B7C715AA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21BC97E9-D275-F1CE-4980-53E5E56307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5734" y="675432"/>
            <a:ext cx="506086" cy="43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1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standard_3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954716F-0623-49DA-A16E-23DCBD9E7D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81454" y="700594"/>
            <a:ext cx="5210175" cy="7016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D937706B-1C95-46D0-B7D9-5397761401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57136" y="2243138"/>
            <a:ext cx="7740650" cy="391477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685800" indent="-228600">
              <a:buClrTx/>
              <a:buFont typeface="Arial" panose="020B0604020202020204" pitchFamily="34" charset="0"/>
              <a:buChar char="•"/>
              <a:defRPr sz="2200">
                <a:latin typeface="HelveticaNeueLT Com 55 Roman" panose="020B0604020202020204" pitchFamily="34" charset="0"/>
              </a:defRPr>
            </a:lvl2pPr>
            <a:lvl3pPr marL="1143000" indent="-228600">
              <a:buClrTx/>
              <a:buFont typeface="Arial" panose="020B0604020202020204" pitchFamily="34" charset="0"/>
              <a:buChar char="•"/>
              <a:defRPr>
                <a:latin typeface="HelveticaNeueLT Com 55 Roman" panose="020B0604020202020204" pitchFamily="34" charset="0"/>
              </a:defRPr>
            </a:lvl3pPr>
            <a:lvl4pPr marL="1600200" indent="-228600">
              <a:buClrTx/>
              <a:buFont typeface="Arial" panose="020B0604020202020204" pitchFamily="34" charset="0"/>
              <a:buChar char="•"/>
              <a:defRPr>
                <a:latin typeface="HelveticaNeueLT Com 55 Roman" panose="020B0604020202020204" pitchFamily="34" charset="0"/>
              </a:defRPr>
            </a:lvl4pPr>
            <a:lvl5pPr marL="2057400" indent="-228600">
              <a:buClrTx/>
              <a:buFont typeface="Arial" panose="020B0604020202020204" pitchFamily="34" charset="0"/>
              <a:buChar char="•"/>
              <a:defRPr>
                <a:latin typeface="HelveticaNeueLT Com 55 Roman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56C474-CE40-08BD-AB21-BCF420D89C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5734" y="675432"/>
            <a:ext cx="506086" cy="43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8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9">
            <a:extLst>
              <a:ext uri="{FF2B5EF4-FFF2-40B4-BE49-F238E27FC236}">
                <a16:creationId xmlns:a16="http://schemas.microsoft.com/office/drawing/2014/main" id="{B3687F47-47A3-4750-B691-94D8DE61F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3831" y="2620175"/>
            <a:ext cx="7587761" cy="33849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SzPct val="80000"/>
              <a:buFontTx/>
              <a:buNone/>
              <a:defRPr sz="3000" b="0" baseline="0">
                <a:solidFill>
                  <a:schemeClr val="accent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32B8D1B-CD7F-4D01-8546-AA40D79FEF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30413" y="1828800"/>
            <a:ext cx="8950569" cy="668338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2"/>
                </a:solidFill>
                <a:latin typeface="Jaroslav Bold" panose="02000503000000090004" pitchFamily="50" charset="0"/>
              </a:defRPr>
            </a:lvl1pPr>
          </a:lstStyle>
          <a:p>
            <a:pPr lvl="0"/>
            <a:r>
              <a:rPr lang="fr-FR" dirty="0"/>
              <a:t>Question ou problématique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4BEEA037-C4E5-969C-DB2C-FD50EB1E8D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71FD35E1-20C6-BE5F-39BF-45CE74EC44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525813">
            <a:off x="967492" y="2553218"/>
            <a:ext cx="1702278" cy="1925198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64A58E8F-1B4E-D70B-A27A-1416448868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06849" y="1817630"/>
            <a:ext cx="4381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3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9">
            <a:extLst>
              <a:ext uri="{FF2B5EF4-FFF2-40B4-BE49-F238E27FC236}">
                <a16:creationId xmlns:a16="http://schemas.microsoft.com/office/drawing/2014/main" id="{4F16E823-2C31-4860-B619-4F442FA1A7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81454" y="700594"/>
            <a:ext cx="5210175" cy="7016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00A971-F6A9-4B5B-861C-C1487A988A61}"/>
              </a:ext>
            </a:extLst>
          </p:cNvPr>
          <p:cNvSpPr/>
          <p:nvPr userDrawn="1"/>
        </p:nvSpPr>
        <p:spPr>
          <a:xfrm>
            <a:off x="9041145" y="1"/>
            <a:ext cx="3150855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458A2586-8D9C-4605-AC62-AD1CB79DBF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78895" y="1722438"/>
            <a:ext cx="1527175" cy="5762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0">
                <a:latin typeface="HelveticaNeueLT Com 65 Md" panose="020B0604020202020204" pitchFamily="34" charset="0"/>
              </a:defRPr>
            </a:lvl1pPr>
          </a:lstStyle>
          <a:p>
            <a:pPr lvl="0"/>
            <a:r>
              <a:rPr lang="fr-FR" dirty="0"/>
              <a:t>Chiffre clés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733311EE-A330-4CE3-BD96-E6C3325C13C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78895" y="2766962"/>
            <a:ext cx="1527175" cy="5762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0">
                <a:latin typeface="HelveticaNeueLT Com 65 Md" panose="020B0604020202020204" pitchFamily="34" charset="0"/>
              </a:defRPr>
            </a:lvl1pPr>
          </a:lstStyle>
          <a:p>
            <a:pPr lvl="0"/>
            <a:r>
              <a:rPr lang="fr-FR" dirty="0"/>
              <a:t>Chiffre clés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FE4AD4E-906C-4640-9D6E-6A82A51294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78894" y="3811486"/>
            <a:ext cx="1527175" cy="5762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0">
                <a:latin typeface="HelveticaNeueLT Com 65 Md" panose="020B0604020202020204" pitchFamily="34" charset="0"/>
              </a:defRPr>
            </a:lvl1pPr>
          </a:lstStyle>
          <a:p>
            <a:pPr lvl="0"/>
            <a:r>
              <a:rPr lang="fr-FR" dirty="0"/>
              <a:t>Chiffre clés</a:t>
            </a:r>
          </a:p>
        </p:txBody>
      </p:sp>
      <p:sp>
        <p:nvSpPr>
          <p:cNvPr id="15" name="Espace réservé du texte 10">
            <a:extLst>
              <a:ext uri="{FF2B5EF4-FFF2-40B4-BE49-F238E27FC236}">
                <a16:creationId xmlns:a16="http://schemas.microsoft.com/office/drawing/2014/main" id="{543FCBBA-9D1C-41A9-8DED-BA41418F75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78893" y="4856011"/>
            <a:ext cx="1527175" cy="5762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0">
                <a:latin typeface="HelveticaNeueLT Com 65 Md" panose="020B0604020202020204" pitchFamily="34" charset="0"/>
              </a:defRPr>
            </a:lvl1pPr>
          </a:lstStyle>
          <a:p>
            <a:pPr lvl="0"/>
            <a:r>
              <a:rPr lang="fr-FR" dirty="0"/>
              <a:t>Chiffre clés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56EC7813-4AEF-4BA4-865E-D66EB47918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13106" y="2243138"/>
            <a:ext cx="6496056" cy="391477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685800" indent="-228600">
              <a:buClrTx/>
              <a:buFont typeface="Arial" panose="020B0604020202020204" pitchFamily="34" charset="0"/>
              <a:buChar char="•"/>
              <a:defRPr sz="2200">
                <a:latin typeface="HelveticaNeueLT Com 55 Roman" panose="020B0604020202020204" pitchFamily="34" charset="0"/>
              </a:defRPr>
            </a:lvl2pPr>
            <a:lvl3pPr marL="1143000" indent="-228600">
              <a:buClrTx/>
              <a:buFont typeface="Arial" panose="020B0604020202020204" pitchFamily="34" charset="0"/>
              <a:buChar char="•"/>
              <a:defRPr>
                <a:latin typeface="HelveticaNeueLT Com 55 Roman" panose="020B0604020202020204" pitchFamily="34" charset="0"/>
              </a:defRPr>
            </a:lvl3pPr>
            <a:lvl4pPr marL="1600200" indent="-228600">
              <a:buClrTx/>
              <a:buFont typeface="Arial" panose="020B0604020202020204" pitchFamily="34" charset="0"/>
              <a:buChar char="•"/>
              <a:defRPr>
                <a:latin typeface="HelveticaNeueLT Com 55 Roman" panose="020B0604020202020204" pitchFamily="34" charset="0"/>
              </a:defRPr>
            </a:lvl4pPr>
            <a:lvl5pPr marL="2057400" indent="-228600">
              <a:buClrTx/>
              <a:buFont typeface="Arial" panose="020B0604020202020204" pitchFamily="34" charset="0"/>
              <a:buChar char="•"/>
              <a:defRPr>
                <a:latin typeface="HelveticaNeueLT Com 55 Roman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9783430E-1448-A673-73E8-C3B87F633E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1997" y="1722438"/>
            <a:ext cx="438150" cy="428625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2A7F5701-9B94-5443-0898-3EBF1B4CD8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61998" y="2616942"/>
            <a:ext cx="438150" cy="468719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8DC56BE0-4998-B42B-0B49-00AC0695A22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87924" y="3811485"/>
            <a:ext cx="363699" cy="363699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36F43E86-1037-931C-0414-AE22D078909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87924" y="4768004"/>
            <a:ext cx="390580" cy="500961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83F4B88D-3E8E-4412-D607-A937D19EFDC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5734" y="675432"/>
            <a:ext cx="506086" cy="43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7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1370AB6-1AD6-4872-A104-0936D7D883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87137" y="2628900"/>
            <a:ext cx="9143999" cy="1459523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tx2"/>
                </a:solidFill>
                <a:latin typeface="Jaroslav Bold" panose="02000503000000090004" pitchFamily="50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1C4FEBD7-2E61-4AA9-1EEB-42DBF9697D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04863" y="118984"/>
            <a:ext cx="1252070" cy="113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86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itre 9">
            <a:extLst>
              <a:ext uri="{FF2B5EF4-FFF2-40B4-BE49-F238E27FC236}">
                <a16:creationId xmlns:a16="http://schemas.microsoft.com/office/drawing/2014/main" id="{E8234824-87D8-47C0-B05D-5619629D5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174" y="1113270"/>
            <a:ext cx="97436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079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700" r:id="rId4"/>
    <p:sldLayoutId id="2147483697" r:id="rId5"/>
    <p:sldLayoutId id="2147483692" r:id="rId6"/>
    <p:sldLayoutId id="2147483660" r:id="rId7"/>
    <p:sldLayoutId id="2147483661" r:id="rId8"/>
    <p:sldLayoutId id="2147483695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000" b="1" kern="1200">
          <a:solidFill>
            <a:srgbClr val="33576E"/>
          </a:solidFill>
          <a:latin typeface="Darkwoman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584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7.png"/><Relationship Id="rId7" Type="http://schemas.openxmlformats.org/officeDocument/2006/relationships/image" Target="../media/image3.png"/><Relationship Id="rId2" Type="http://schemas.openxmlformats.org/officeDocument/2006/relationships/hyperlink" Target="https://www.ess-bretagne.org/uploads/files/cress_ressources/Convention-partenariat-Education-ESS-Bretagne-2021-26-sign%C3%A9e.pdf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20.svg"/><Relationship Id="rId4" Type="http://schemas.openxmlformats.org/officeDocument/2006/relationships/image" Target="../media/image18.sv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www.ess-france.org/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lesper.fr/" TargetMode="External"/><Relationship Id="rId5" Type="http://schemas.openxmlformats.org/officeDocument/2006/relationships/hyperlink" Target="https://www.ess-bretagne.org/" TargetMode="External"/><Relationship Id="rId10" Type="http://schemas.openxmlformats.org/officeDocument/2006/relationships/image" Target="../media/image26.jpg"/><Relationship Id="rId4" Type="http://schemas.openxmlformats.org/officeDocument/2006/relationships/hyperlink" Target="https://www.udes.fr/" TargetMode="External"/><Relationship Id="rId9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3s.fr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secu-jeunes.fr/" TargetMode="External"/><Relationship Id="rId4" Type="http://schemas.openxmlformats.org/officeDocument/2006/relationships/hyperlink" Target="https://www.ameli.fr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hyperlink" Target="mailto:fdesille@cress-bretagne.org" TargetMode="External"/><Relationship Id="rId7" Type="http://schemas.openxmlformats.org/officeDocument/2006/relationships/image" Target="../media/image30.png"/><Relationship Id="rId12" Type="http://schemas.openxmlformats.org/officeDocument/2006/relationships/image" Target="../media/image33.png"/><Relationship Id="rId2" Type="http://schemas.openxmlformats.org/officeDocument/2006/relationships/hyperlink" Target="https://www.ess-bretagne.org/uploads/files/cress_ressources/Convention-partenariat-Education-ESS-Bretagne-2021-26-sign%C3%A9e.pd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jpg"/><Relationship Id="rId9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jpeg"/><Relationship Id="rId16" Type="http://schemas.openxmlformats.org/officeDocument/2006/relationships/image" Target="../media/image4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g"/><Relationship Id="rId11" Type="http://schemas.openxmlformats.org/officeDocument/2006/relationships/image" Target="../media/image43.jpe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jpg"/><Relationship Id="rId9" Type="http://schemas.openxmlformats.org/officeDocument/2006/relationships/image" Target="../media/image41.png"/><Relationship Id="rId14" Type="http://schemas.openxmlformats.org/officeDocument/2006/relationships/image" Target="../media/image4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ideo.bretagne.bzh/stages" TargetMode="External"/><Relationship Id="rId3" Type="http://schemas.openxmlformats.org/officeDocument/2006/relationships/hyperlink" Target="https://cache.media.eduscol.education.fr/file/Partenariat_professionnel/13/7/Charte_d_engagement_College_et_stage_3e_version_non_signee_751137.pdf" TargetMode="External"/><Relationship Id="rId7" Type="http://schemas.openxmlformats.org/officeDocument/2006/relationships/hyperlink" Target="https://www.legifrance.gouv.fr/download/pdf/circ?id=189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education.gouv.fr/sites/default/files/ensel643_annexe1.pdf" TargetMode="External"/><Relationship Id="rId5" Type="http://schemas.openxmlformats.org/officeDocument/2006/relationships/hyperlink" Target="https://www.education.gouv.fr/media/72567/download" TargetMode="External"/><Relationship Id="rId4" Type="http://schemas.openxmlformats.org/officeDocument/2006/relationships/hyperlink" Target="https://www.education.gouv.fr/reussir-au-lycee/un-stage-en-juin-pour-les-eleves-de-seconde-generale-et-technologique-380196" TargetMode="External"/><Relationship Id="rId9" Type="http://schemas.openxmlformats.org/officeDocument/2006/relationships/hyperlink" Target="https://stagedeseconde.1jeune1solution.gouv.fr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4V1GDEKMvs&amp;list=PLjcV9PGUll76HYG4bMb5VtrljAxUu7tT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g"/><Relationship Id="rId4" Type="http://schemas.openxmlformats.org/officeDocument/2006/relationships/hyperlink" Target="https://eduscol.education.fr/623/sequence-d-observation-en-milieu-professionnel-pour-les-eleves-de-3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des.fr/outilsguides/guide-pratique-pour-reussir-laccueil-stagiaires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8FF96DD4-54C9-FED8-CB28-8BAA34488528}"/>
              </a:ext>
            </a:extLst>
          </p:cNvPr>
          <p:cNvSpPr txBox="1">
            <a:spLocks/>
          </p:cNvSpPr>
          <p:nvPr/>
        </p:nvSpPr>
        <p:spPr>
          <a:xfrm>
            <a:off x="1387137" y="397359"/>
            <a:ext cx="9143999" cy="101868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 kern="1200">
                <a:solidFill>
                  <a:schemeClr val="tx1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EE764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Livret du tuteur </a:t>
            </a:r>
            <a:b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EE764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EE764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et de la tutrice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863DCE-C36C-0A4F-D71A-02EDFCD86629}"/>
              </a:ext>
            </a:extLst>
          </p:cNvPr>
          <p:cNvSpPr/>
          <p:nvPr/>
        </p:nvSpPr>
        <p:spPr>
          <a:xfrm>
            <a:off x="0" y="5477380"/>
            <a:ext cx="12192000" cy="1380619"/>
          </a:xfrm>
          <a:prstGeom prst="rect">
            <a:avLst/>
          </a:prstGeom>
          <a:solidFill>
            <a:srgbClr val="EE76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NeueLT Com 55 Roman"/>
              <a:ea typeface="+mn-ea"/>
              <a:cs typeface="+mn-cs"/>
            </a:endParaRPr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5EDD66A2-E5F0-37F5-D4D4-44A28FBD03D0}"/>
              </a:ext>
            </a:extLst>
          </p:cNvPr>
          <p:cNvSpPr txBox="1">
            <a:spLocks/>
          </p:cNvSpPr>
          <p:nvPr/>
        </p:nvSpPr>
        <p:spPr>
          <a:xfrm>
            <a:off x="427376" y="5736623"/>
            <a:ext cx="11527918" cy="10965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kern="120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Ce livret a été réalisé dans le cadre de la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convention éducation </a:t>
            </a:r>
            <a:r>
              <a:rPr kumimoji="0" lang="fr-FR" sz="12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à l’ESS</a:t>
            </a:r>
            <a:r>
              <a:rPr kumimoji="0" lang="fr-FR" sz="12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kumimoji="0" lang="fr-FR" sz="1200" b="0" i="1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en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Bretagne, composée des organisations suivantes : Académie de Rennes, DRAAF Bretagne, Conseil régional de Bretagne, L’ESPER et la Cress Bretagne. Il a été élaboré à partir d’un modèle créé par la MGEN.</a:t>
            </a:r>
          </a:p>
          <a:p>
            <a:pPr algn="l">
              <a:defRPr/>
            </a:pPr>
            <a:r>
              <a:rPr lang="fr-FR" sz="120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 kit est modifiable par les structures d’accueil afin qu’elles puissent l’adapter à leurs spécificités. Nous invitons toutes les structures utilisatrices à conserver le nom des auteurs.   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200" b="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CA61F08F-FA2C-863C-C197-0D72CFC82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60112"/>
          <a:stretch/>
        </p:blipFill>
        <p:spPr>
          <a:xfrm>
            <a:off x="8207786" y="4011915"/>
            <a:ext cx="3785191" cy="1713875"/>
          </a:xfrm>
          <a:prstGeom prst="rect">
            <a:avLst/>
          </a:prstGeom>
        </p:spPr>
      </p:pic>
      <p:sp>
        <p:nvSpPr>
          <p:cNvPr id="16" name="Espace réservé du texte 1">
            <a:extLst>
              <a:ext uri="{FF2B5EF4-FFF2-40B4-BE49-F238E27FC236}">
                <a16:creationId xmlns:a16="http://schemas.microsoft.com/office/drawing/2014/main" id="{CA208510-737B-D901-543F-5A1947332F7F}"/>
              </a:ext>
            </a:extLst>
          </p:cNvPr>
          <p:cNvSpPr txBox="1">
            <a:spLocks/>
          </p:cNvSpPr>
          <p:nvPr/>
        </p:nvSpPr>
        <p:spPr>
          <a:xfrm>
            <a:off x="880741" y="2512278"/>
            <a:ext cx="3103475" cy="1930000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kern="120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Ce livret est destiné aux tuteurs, tutrices qui accueillent des élèves de collège ou lycée en stage de découverte.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Il regroupe des documents administratifs, des conseils </a:t>
            </a:r>
            <a:b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et fait le lien avec le livret d’accueil du stagiaire.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5D2E7A63-8495-0F18-8371-263A7AD580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51387" y="288797"/>
            <a:ext cx="1553476" cy="1406524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EDCCA0DD-658A-1FCD-4092-684954ECB5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347" y="2633422"/>
            <a:ext cx="676275" cy="581025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56DE5DB-AFF6-E20B-4F02-57C0269301A5}"/>
              </a:ext>
            </a:extLst>
          </p:cNvPr>
          <p:cNvSpPr txBox="1">
            <a:spLocks/>
          </p:cNvSpPr>
          <p:nvPr/>
        </p:nvSpPr>
        <p:spPr>
          <a:xfrm>
            <a:off x="4683196" y="2499907"/>
            <a:ext cx="4478910" cy="1845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kern="120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Pour faciliter la lecture et la prise en main du livret du stagiaire par les élèves, il a été choisi de ne pas utiliser l’écriture inclusive.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Ce choix a également été appliqué au livret du stagiaire pour garder une cohérence entre les mots employés entre les deux livrets.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9CE4F53A-217A-0CE2-9A98-605EFFC90E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01749" y="2633422"/>
            <a:ext cx="676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33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1690501-7C60-4756-A896-DFAB98DE53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8187" y="1600200"/>
            <a:ext cx="10537115" cy="1990898"/>
          </a:xfrm>
        </p:spPr>
        <p:txBody>
          <a:bodyPr lIns="90000"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700" b="0" dirty="0"/>
              <a:t>Le livret est ensuite composé de </a:t>
            </a:r>
            <a:r>
              <a:rPr lang="fr-FR" sz="1700" b="0"/>
              <a:t>4</a:t>
            </a:r>
            <a:r>
              <a:rPr lang="fr-FR" sz="1700" b="0" dirty="0"/>
              <a:t> modules que le jeune peut suivre en toute autonomie pendant son stage : </a:t>
            </a:r>
            <a:endParaRPr lang="fr-FR" sz="1700" dirty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endParaRPr lang="fr-FR" sz="1700" b="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700" dirty="0"/>
              <a:t>1 </a:t>
            </a:r>
            <a:r>
              <a:rPr lang="fr-FR" sz="1700"/>
              <a:t>– La découverte</a:t>
            </a:r>
            <a:r>
              <a:rPr lang="fr-FR" sz="1700" dirty="0"/>
              <a:t> de la structure </a:t>
            </a:r>
            <a:r>
              <a:rPr lang="fr-FR" sz="1700"/>
              <a:t>et ses métiers </a:t>
            </a:r>
            <a:r>
              <a:rPr lang="fr-FR" sz="1700" dirty="0"/>
              <a:t>: </a:t>
            </a:r>
            <a:r>
              <a:rPr lang="fr-FR" sz="1700" b="0" dirty="0"/>
              <a:t>chaque structure d’accueil peut ajouter d’autres questions ou les modifier au besoin.</a:t>
            </a:r>
            <a:r>
              <a:rPr lang="fr-FR" sz="1700" b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700" b="0" dirty="0"/>
              <a:t>Une trame d’interview est disponible en annexe du livret du stagiaire</a:t>
            </a:r>
            <a:r>
              <a:rPr lang="fr-FR" sz="1700" b="0"/>
              <a:t> (pages 23 et 24).</a:t>
            </a:r>
            <a:endParaRPr lang="fr-FR" sz="1700" b="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C33B2FC-5F0A-3114-99AD-B7941D4EED12}"/>
              </a:ext>
            </a:extLst>
          </p:cNvPr>
          <p:cNvSpPr txBox="1"/>
          <p:nvPr/>
        </p:nvSpPr>
        <p:spPr>
          <a:xfrm>
            <a:off x="11769505" y="6472347"/>
            <a:ext cx="3713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B36F24A8-58CF-E50A-7C23-8EAD6057850A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95038C6-95D4-DC84-A0F3-66A1EB0E3EDC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LIVRET DU STAGIAIRE (suite)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25784010-B960-C049-2523-0E6B524A14FD}"/>
              </a:ext>
            </a:extLst>
          </p:cNvPr>
          <p:cNvSpPr txBox="1">
            <a:spLocks/>
          </p:cNvSpPr>
          <p:nvPr/>
        </p:nvSpPr>
        <p:spPr>
          <a:xfrm>
            <a:off x="567991" y="3854389"/>
            <a:ext cx="11388911" cy="2240763"/>
          </a:xfrm>
          <a:prstGeom prst="rect">
            <a:avLst/>
          </a:prstGeom>
        </p:spPr>
        <p:txBody>
          <a:bodyPr lIns="90000"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kern="120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Objectifs de </a:t>
            </a:r>
            <a:r>
              <a:rPr lang="fr-FR" sz="1600" u="sng"/>
              <a:t>ce module</a:t>
            </a:r>
            <a:r>
              <a:rPr lang="fr-FR" sz="1600" dirty="0"/>
              <a:t> : </a:t>
            </a:r>
            <a:r>
              <a:rPr lang="fr-FR" altLang="fr-FR" sz="1600" b="0" dirty="0"/>
              <a:t>Découvrir l’entreprise et ses métiers, ses valeurs, son fonctionnement …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altLang="fr-FR" sz="1600" u="sng" dirty="0"/>
              <a:t>Documents à fournir</a:t>
            </a:r>
            <a:r>
              <a:rPr lang="fr-FR" altLang="fr-FR" sz="1600" dirty="0"/>
              <a:t> : </a:t>
            </a:r>
            <a:r>
              <a:rPr lang="fr-FR" sz="1600" b="0" dirty="0"/>
              <a:t>livret d’accueil, statuts, plaquette de présentation, site internet …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altLang="fr-FR" sz="1600" u="sng" dirty="0"/>
              <a:t>Durée approximative des deux modules</a:t>
            </a:r>
            <a:r>
              <a:rPr lang="fr-FR" altLang="fr-FR" sz="1600" dirty="0"/>
              <a:t> :  </a:t>
            </a:r>
            <a:r>
              <a:rPr lang="fr-FR" altLang="fr-FR" sz="1600" b="0" dirty="0"/>
              <a:t>½ journée + participation à des rencontres de salariés / réunions internes, d’équipe, conseil d’administration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E88FBAB-9F9D-0C93-FB62-E57FF4CC27BA}"/>
              </a:ext>
            </a:extLst>
          </p:cNvPr>
          <p:cNvSpPr/>
          <p:nvPr/>
        </p:nvSpPr>
        <p:spPr>
          <a:xfrm>
            <a:off x="187071" y="2401832"/>
            <a:ext cx="807868" cy="807868"/>
          </a:xfrm>
          <a:prstGeom prst="ellipse">
            <a:avLst/>
          </a:prstGeom>
          <a:solidFill>
            <a:srgbClr val="335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latin typeface="Verdana" panose="020B0604030504040204" pitchFamily="34" charset="0"/>
                <a:ea typeface="Verdana" panose="020B0604030504040204" pitchFamily="34" charset="0"/>
              </a:rPr>
              <a:t>P 5 à </a:t>
            </a:r>
            <a:r>
              <a:rPr lang="fr-FR" sz="1200" b="1"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  <a:endParaRPr lang="fr-FR" sz="1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1CBE47F-D8BC-9899-3904-8AD7B22CEBDA}"/>
              </a:ext>
            </a:extLst>
          </p:cNvPr>
          <p:cNvSpPr/>
          <p:nvPr/>
        </p:nvSpPr>
        <p:spPr>
          <a:xfrm>
            <a:off x="657973" y="2888557"/>
            <a:ext cx="710110" cy="612539"/>
          </a:xfrm>
          <a:prstGeom prst="ellipse">
            <a:avLst/>
          </a:prstGeom>
          <a:solidFill>
            <a:srgbClr val="274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>
                <a:latin typeface="Verdana" panose="020B0604030504040204" pitchFamily="34" charset="0"/>
                <a:ea typeface="Verdana" panose="020B0604030504040204" pitchFamily="34" charset="0"/>
              </a:rPr>
              <a:t>+ p 23/24</a:t>
            </a:r>
          </a:p>
        </p:txBody>
      </p:sp>
    </p:spTree>
    <p:extLst>
      <p:ext uri="{BB962C8B-B14F-4D97-AF65-F5344CB8AC3E}">
        <p14:creationId xmlns:p14="http://schemas.microsoft.com/office/powerpoint/2010/main" val="1073176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B3089-1E0A-3CBF-CCDB-D2F093E01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2CB6AADB-A024-DB61-081F-F091ECD8E0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8187" y="1597303"/>
            <a:ext cx="10537115" cy="2240763"/>
          </a:xfrm>
        </p:spPr>
        <p:txBody>
          <a:bodyPr lIns="90000"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700"/>
              <a:t>2</a:t>
            </a:r>
            <a:r>
              <a:rPr lang="fr-FR" sz="1700" dirty="0"/>
              <a:t> - L’économie sociale et solidaire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5FFE206-8293-5CF3-6A22-F851F61702B9}"/>
              </a:ext>
            </a:extLst>
          </p:cNvPr>
          <p:cNvSpPr txBox="1"/>
          <p:nvPr/>
        </p:nvSpPr>
        <p:spPr>
          <a:xfrm>
            <a:off x="11733291" y="6472347"/>
            <a:ext cx="4075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r>
          </a:p>
        </p:txBody>
      </p: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29BC2F56-EC51-84A4-4373-B4D0BFB50B7E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FD518CF1-879B-88B3-2E5C-119574EB484E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LIVRET DU STAGIAIRE (suite)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3A01E31B-702C-C13A-6823-1AB871A7E5D2}"/>
              </a:ext>
            </a:extLst>
          </p:cNvPr>
          <p:cNvSpPr txBox="1">
            <a:spLocks/>
          </p:cNvSpPr>
          <p:nvPr/>
        </p:nvSpPr>
        <p:spPr>
          <a:xfrm>
            <a:off x="466391" y="2368812"/>
            <a:ext cx="11388911" cy="3400222"/>
          </a:xfrm>
          <a:prstGeom prst="rect">
            <a:avLst/>
          </a:prstGeom>
        </p:spPr>
        <p:txBody>
          <a:bodyPr lIns="90000"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kern="120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Objectifs de ce module </a:t>
            </a:r>
            <a:r>
              <a:rPr lang="fr-FR" sz="1600" b="0" dirty="0"/>
              <a:t>: Découvrir l’ESS, ses valeurs et ses structures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Documents à fournir </a:t>
            </a:r>
            <a:r>
              <a:rPr lang="fr-FR" sz="1600" b="0" dirty="0"/>
              <a:t>: accès à internet pour les vidéos, livret « qu’est-ce que ESS »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Durée approximative </a:t>
            </a:r>
            <a:r>
              <a:rPr lang="fr-FR" sz="1600" b="0" dirty="0"/>
              <a:t>:  ½ journée + rencontre possible avec un « référent ESS » de la structure (élu ou salarié) + rencontre possible avec des structures ESS partenaires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1600" u="sng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Autres ressources disponibles :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Site ESS France : </a:t>
            </a:r>
            <a:r>
              <a:rPr lang="fr-FR" sz="1600" b="0" dirty="0">
                <a:hlinkClick r:id="rId3"/>
              </a:rPr>
              <a:t>https://www.ess-france.org/</a:t>
            </a: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Site de l’UDES : </a:t>
            </a:r>
            <a:r>
              <a:rPr lang="fr-FR" sz="1600" b="0" dirty="0">
                <a:hlinkClick r:id="rId4"/>
              </a:rPr>
              <a:t>https://www.udes.fr/</a:t>
            </a: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Site de la CRESS Bretagne : </a:t>
            </a:r>
            <a:r>
              <a:rPr lang="fr-FR" sz="1600" b="0" dirty="0">
                <a:hlinkClick r:id="rId5"/>
              </a:rPr>
              <a:t>https://www.ess-bretagne.org/</a:t>
            </a: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Site l’ESPER : </a:t>
            </a:r>
            <a:r>
              <a:rPr lang="fr-FR" sz="1600" b="0" dirty="0">
                <a:hlinkClick r:id="rId6"/>
              </a:rPr>
              <a:t>www.lesper.fr</a:t>
            </a:r>
            <a:endParaRPr lang="fr-FR" sz="1600" b="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fr-FR" sz="1600" u="sng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1600" u="sng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D5037E7-4011-77CB-C190-D8BDC51EF9F6}"/>
              </a:ext>
            </a:extLst>
          </p:cNvPr>
          <p:cNvSpPr/>
          <p:nvPr/>
        </p:nvSpPr>
        <p:spPr>
          <a:xfrm>
            <a:off x="187071" y="1388998"/>
            <a:ext cx="807868" cy="80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 9 à 16</a:t>
            </a:r>
          </a:p>
        </p:txBody>
      </p:sp>
      <p:pic>
        <p:nvPicPr>
          <p:cNvPr id="7" name="Image 6" descr="Une image contenant Graphique, Police, logo, graphisme&#10;&#10;Description générée automatiquement">
            <a:extLst>
              <a:ext uri="{FF2B5EF4-FFF2-40B4-BE49-F238E27FC236}">
                <a16:creationId xmlns:a16="http://schemas.microsoft.com/office/drawing/2014/main" id="{FAFEE074-1441-CB60-9A07-925DBA68B4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889" y="6125351"/>
            <a:ext cx="680652" cy="680652"/>
          </a:xfrm>
          <a:prstGeom prst="rect">
            <a:avLst/>
          </a:prstGeom>
        </p:spPr>
      </p:pic>
      <p:pic>
        <p:nvPicPr>
          <p:cNvPr id="10" name="Image 9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50C977EC-0D42-FCB4-EAB6-C6A367B718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825" y="6244513"/>
            <a:ext cx="1236253" cy="395476"/>
          </a:xfrm>
          <a:prstGeom prst="rect">
            <a:avLst/>
          </a:prstGeom>
        </p:spPr>
      </p:pic>
      <p:pic>
        <p:nvPicPr>
          <p:cNvPr id="11" name="Image 10" descr="Une image contenant texte, carte de visite, Police&#10;&#10;Description générée automatiquement">
            <a:extLst>
              <a:ext uri="{FF2B5EF4-FFF2-40B4-BE49-F238E27FC236}">
                <a16:creationId xmlns:a16="http://schemas.microsoft.com/office/drawing/2014/main" id="{40C73FAC-5B8A-D00C-FCBB-5D159E2BC15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8" b="18478"/>
          <a:stretch/>
        </p:blipFill>
        <p:spPr>
          <a:xfrm>
            <a:off x="9183262" y="6125351"/>
            <a:ext cx="923526" cy="578901"/>
          </a:xfrm>
          <a:prstGeom prst="rect">
            <a:avLst/>
          </a:prstGeom>
        </p:spPr>
      </p:pic>
      <p:pic>
        <p:nvPicPr>
          <p:cNvPr id="12" name="Image 1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F84DEBAC-498D-AAF6-D9E8-8BFF594703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578" y="6204507"/>
            <a:ext cx="1177647" cy="42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29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FCC8B-0C93-5E66-9219-7D7EB13EF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644299EF-2946-29D7-FF16-B215EF7FD1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8187" y="1597303"/>
            <a:ext cx="10537115" cy="2240763"/>
          </a:xfrm>
        </p:spPr>
        <p:txBody>
          <a:bodyPr lIns="90000"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700"/>
              <a:t>3</a:t>
            </a:r>
            <a:r>
              <a:rPr lang="fr-FR" sz="1700" dirty="0"/>
              <a:t> - La protection sociale en France : </a:t>
            </a:r>
            <a:r>
              <a:rPr lang="fr-FR" sz="1700" b="0" dirty="0"/>
              <a:t>ce module est optionnel, chaque structure d’accueil peut décider de le garder - ou non - dans le livret du stagiaire.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5E8F69-4ECF-E705-B253-0D080F56F9D0}"/>
              </a:ext>
            </a:extLst>
          </p:cNvPr>
          <p:cNvSpPr txBox="1"/>
          <p:nvPr/>
        </p:nvSpPr>
        <p:spPr>
          <a:xfrm>
            <a:off x="11787613" y="6472347"/>
            <a:ext cx="353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</a:p>
        </p:txBody>
      </p: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6E49C856-CEB5-8170-1630-E6A8C5A8FCE8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B562943B-7449-2641-D65E-B38A687ABEA8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LIVRET DU STAGIAIRE (suite)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9528C643-B0BD-8517-3252-D8FC75D7CE3B}"/>
              </a:ext>
            </a:extLst>
          </p:cNvPr>
          <p:cNvSpPr txBox="1">
            <a:spLocks/>
          </p:cNvSpPr>
          <p:nvPr/>
        </p:nvSpPr>
        <p:spPr>
          <a:xfrm>
            <a:off x="466391" y="2368812"/>
            <a:ext cx="11388911" cy="3400222"/>
          </a:xfrm>
          <a:prstGeom prst="rect">
            <a:avLst/>
          </a:prstGeom>
        </p:spPr>
        <p:txBody>
          <a:bodyPr lIns="90000"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kern="120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Objectifs de ce module</a:t>
            </a:r>
            <a:r>
              <a:rPr lang="fr-FR" sz="1600" b="0" dirty="0"/>
              <a:t> : Découvrir la protection sociale, ses origines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Documents à fournir </a:t>
            </a:r>
            <a:r>
              <a:rPr lang="fr-FR" sz="1600" b="0" dirty="0"/>
              <a:t>: accès à internet pour le jeu et les vidéos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Durée approximative :  </a:t>
            </a:r>
            <a:r>
              <a:rPr lang="fr-FR" sz="1600" b="0" dirty="0"/>
              <a:t>½ journée + échanges possibles avec le tuteur ou la tutrice ou une personne du service RH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1600" u="sng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Autres ressources disponibles :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Site de l’EN3S : </a:t>
            </a:r>
            <a:r>
              <a:rPr lang="fr-FR" sz="1600" b="0" dirty="0">
                <a:hlinkClick r:id="rId3"/>
              </a:rPr>
              <a:t>https://en3s.fr/</a:t>
            </a: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Site </a:t>
            </a:r>
            <a:r>
              <a:rPr lang="fr-FR" sz="1600" b="0" dirty="0" err="1"/>
              <a:t>Améli</a:t>
            </a:r>
            <a:r>
              <a:rPr lang="fr-FR" sz="1600" b="0" dirty="0"/>
              <a:t> : </a:t>
            </a:r>
            <a:r>
              <a:rPr lang="fr-FR" sz="1600" b="0" dirty="0">
                <a:hlinkClick r:id="rId4"/>
              </a:rPr>
              <a:t>https://www.ameli.fr/</a:t>
            </a: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Jeunes et sécurité sociale : </a:t>
            </a:r>
            <a:r>
              <a:rPr lang="fr-FR" sz="1600" b="0" dirty="0">
                <a:hlinkClick r:id="rId5"/>
              </a:rPr>
              <a:t>http://secu-jeunes.fr/</a:t>
            </a: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1600" u="sng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D65C8C5-1B85-69B3-6E10-257C8C4AA7AC}"/>
              </a:ext>
            </a:extLst>
          </p:cNvPr>
          <p:cNvSpPr/>
          <p:nvPr/>
        </p:nvSpPr>
        <p:spPr>
          <a:xfrm>
            <a:off x="187071" y="1388998"/>
            <a:ext cx="807868" cy="807868"/>
          </a:xfrm>
          <a:prstGeom prst="ellipse">
            <a:avLst/>
          </a:prstGeom>
          <a:solidFill>
            <a:srgbClr val="F190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 </a:t>
            </a:r>
            <a:r>
              <a:rPr lang="fr-FR" sz="12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17</a:t>
            </a:r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à 20</a:t>
            </a:r>
          </a:p>
        </p:txBody>
      </p:sp>
    </p:spTree>
    <p:extLst>
      <p:ext uri="{BB962C8B-B14F-4D97-AF65-F5344CB8AC3E}">
        <p14:creationId xmlns:p14="http://schemas.microsoft.com/office/powerpoint/2010/main" val="2782767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11619-595D-5058-3FD7-04BBAA138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62A2B2D-E200-6298-38CB-D409F2970E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18187" y="1597303"/>
            <a:ext cx="10537115" cy="2240763"/>
          </a:xfrm>
        </p:spPr>
        <p:txBody>
          <a:bodyPr lIns="90000"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700" dirty="0"/>
              <a:t>5 - Le bilan et le lexique : </a:t>
            </a:r>
            <a:r>
              <a:rPr lang="fr-FR" sz="1700" b="0" dirty="0"/>
              <a:t>pensez-vous aussi à préparer votre bilan et à programmer un temps dédié dans votre agenda à la fin du stage.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39EE2CD-0067-3D17-5A6F-3F246995DE35}"/>
              </a:ext>
            </a:extLst>
          </p:cNvPr>
          <p:cNvSpPr txBox="1"/>
          <p:nvPr/>
        </p:nvSpPr>
        <p:spPr>
          <a:xfrm>
            <a:off x="11778558" y="6472347"/>
            <a:ext cx="3623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</a:t>
            </a:r>
          </a:p>
        </p:txBody>
      </p: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F88665FF-0A42-8BD8-84C1-18EFB181645A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04F146D5-27A1-FB8D-8AF8-C4E133A88C3D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LIVRET DU STAGIAIRE (suite)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212975A4-FCA6-49B1-C474-E87518293363}"/>
              </a:ext>
            </a:extLst>
          </p:cNvPr>
          <p:cNvSpPr txBox="1">
            <a:spLocks/>
          </p:cNvSpPr>
          <p:nvPr/>
        </p:nvSpPr>
        <p:spPr>
          <a:xfrm>
            <a:off x="466391" y="2368812"/>
            <a:ext cx="11388911" cy="3400222"/>
          </a:xfrm>
          <a:prstGeom prst="rect">
            <a:avLst/>
          </a:prstGeom>
        </p:spPr>
        <p:txBody>
          <a:bodyPr lIns="90000"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kern="120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Objectifs de ce module </a:t>
            </a:r>
            <a:r>
              <a:rPr lang="fr-FR" sz="1600" b="0" dirty="0"/>
              <a:t>: Faire le bilan du stage et préparer le rapport de stage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Documents à fournir </a:t>
            </a:r>
            <a:r>
              <a:rPr lang="fr-FR" sz="1600" b="0" dirty="0"/>
              <a:t>: accès à internet pour les sites ressources que l’élève peut approfondir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Durée approximative </a:t>
            </a:r>
            <a:r>
              <a:rPr lang="fr-FR" sz="1600" b="0" dirty="0"/>
              <a:t>:  ½ journée + échanges avec le tuteur ou la tutrice à la fin du stage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1600" b="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u="sng" dirty="0"/>
              <a:t>Exemples de questions à poser pendant le bilan :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Qu’as-tu appris pendant ton stage ? Ce que tu retiens ?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Y a-t-il des choses qui t’ont surpris / Que tu n’as pas compris ?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Quel métier t’intéresse le plus ? Qu’est-ce qui te plait / t’intéresse moins dans ce métier ?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sz="1600" b="0" dirty="0"/>
              <a:t>Qu’as-tu retenu de la réunion / rencontre à laquelle tu as assisté ?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1600" u="sng" dirty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5E0D6C5-7449-B0BC-A7BC-B4190204CA2E}"/>
              </a:ext>
            </a:extLst>
          </p:cNvPr>
          <p:cNvSpPr/>
          <p:nvPr/>
        </p:nvSpPr>
        <p:spPr>
          <a:xfrm>
            <a:off x="221198" y="1351487"/>
            <a:ext cx="807868" cy="8078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latin typeface="Verdana" panose="020B0604030504040204" pitchFamily="34" charset="0"/>
                <a:ea typeface="Verdana" panose="020B0604030504040204" pitchFamily="34" charset="0"/>
              </a:rPr>
              <a:t>P 21 et 22</a:t>
            </a:r>
          </a:p>
        </p:txBody>
      </p:sp>
    </p:spTree>
    <p:extLst>
      <p:ext uri="{BB962C8B-B14F-4D97-AF65-F5344CB8AC3E}">
        <p14:creationId xmlns:p14="http://schemas.microsoft.com/office/powerpoint/2010/main" val="205029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AC0A25-A34B-46E2-575A-D921E1C6992F}"/>
              </a:ext>
            </a:extLst>
          </p:cNvPr>
          <p:cNvSpPr/>
          <p:nvPr/>
        </p:nvSpPr>
        <p:spPr>
          <a:xfrm>
            <a:off x="6323931" y="2424920"/>
            <a:ext cx="5416616" cy="1725505"/>
          </a:xfrm>
          <a:prstGeom prst="rect">
            <a:avLst/>
          </a:prstGeom>
          <a:solidFill>
            <a:schemeClr val="bg1"/>
          </a:solidFill>
          <a:ln w="28575">
            <a:solidFill>
              <a:srgbClr val="1DA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1" dirty="0">
                <a:solidFill>
                  <a:srgbClr val="33576E"/>
                </a:solidFill>
                <a:latin typeface="HelveticaNeueLT Com 55 Roman" panose="020B0604020202020204" pitchFamily="34" charset="0"/>
              </a:rPr>
              <a:t>Remettre les documents utiles (pochette dédiée) : </a:t>
            </a:r>
            <a:r>
              <a:rPr lang="fr-FR" sz="1800" dirty="0">
                <a:solidFill>
                  <a:srgbClr val="33576E"/>
                </a:solidFill>
                <a:latin typeface="HelveticaNeueLT Com 55 Roman" panose="020B0604020202020204" pitchFamily="34" charset="0"/>
              </a:rPr>
              <a:t>livret d’accueil, plaquette de la  structure, organigramme, règlement intérieur, documents administratifs et tous documents nécessaires à compléter le livret du stagiaire.</a:t>
            </a:r>
          </a:p>
          <a:p>
            <a:pPr algn="ctr"/>
            <a:endParaRPr lang="fr-FR" dirty="0">
              <a:solidFill>
                <a:srgbClr val="33576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0CF0F0-449D-0AEE-770B-B998A7984FE7}"/>
              </a:ext>
            </a:extLst>
          </p:cNvPr>
          <p:cNvSpPr/>
          <p:nvPr/>
        </p:nvSpPr>
        <p:spPr>
          <a:xfrm>
            <a:off x="345827" y="2424920"/>
            <a:ext cx="5416617" cy="172550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274D66"/>
                </a:solidFill>
              </a:rPr>
              <a:t>Présenter le matériel nécessaire à l’accomplissement de la mission : </a:t>
            </a:r>
          </a:p>
          <a:p>
            <a:pPr algn="ctr"/>
            <a:r>
              <a:rPr lang="fr-FR" dirty="0">
                <a:solidFill>
                  <a:srgbClr val="274D66"/>
                </a:solidFill>
              </a:rPr>
              <a:t>bureau, fournitures, matériel informatique, </a:t>
            </a:r>
          </a:p>
          <a:p>
            <a:pPr algn="ctr"/>
            <a:r>
              <a:rPr lang="fr-FR" dirty="0">
                <a:solidFill>
                  <a:srgbClr val="274D66"/>
                </a:solidFill>
              </a:rPr>
              <a:t>tenue de travail, équipement professionnel, …</a:t>
            </a:r>
          </a:p>
          <a:p>
            <a:pPr algn="ctr"/>
            <a:endParaRPr lang="fr-FR" dirty="0">
              <a:solidFill>
                <a:srgbClr val="33576E"/>
              </a:solidFill>
            </a:endParaRPr>
          </a:p>
        </p:txBody>
      </p:sp>
      <p:sp>
        <p:nvSpPr>
          <p:cNvPr id="2" name="Rectangle : avec coins arrondis en diagonale 1">
            <a:extLst>
              <a:ext uri="{FF2B5EF4-FFF2-40B4-BE49-F238E27FC236}">
                <a16:creationId xmlns:a16="http://schemas.microsoft.com/office/drawing/2014/main" id="{316BB81F-819A-CB6D-7732-CAD444161848}"/>
              </a:ext>
            </a:extLst>
          </p:cNvPr>
          <p:cNvSpPr/>
          <p:nvPr/>
        </p:nvSpPr>
        <p:spPr>
          <a:xfrm>
            <a:off x="345827" y="1871486"/>
            <a:ext cx="5416617" cy="482415"/>
          </a:xfrm>
          <a:prstGeom prst="round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MATERIEL</a:t>
            </a:r>
          </a:p>
        </p:txBody>
      </p:sp>
      <p:sp>
        <p:nvSpPr>
          <p:cNvPr id="3" name="Rectangle : avec coins arrondis en diagonale 2">
            <a:extLst>
              <a:ext uri="{FF2B5EF4-FFF2-40B4-BE49-F238E27FC236}">
                <a16:creationId xmlns:a16="http://schemas.microsoft.com/office/drawing/2014/main" id="{753D0510-5154-AEF7-8223-6DD5E9985096}"/>
              </a:ext>
            </a:extLst>
          </p:cNvPr>
          <p:cNvSpPr/>
          <p:nvPr/>
        </p:nvSpPr>
        <p:spPr>
          <a:xfrm>
            <a:off x="6323931" y="1871486"/>
            <a:ext cx="5416617" cy="482415"/>
          </a:xfrm>
          <a:prstGeom prst="round2DiagRect">
            <a:avLst/>
          </a:prstGeom>
          <a:solidFill>
            <a:srgbClr val="1DA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DOCUMENTS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765008-AF87-EBE1-B939-933EA79B2844}"/>
              </a:ext>
            </a:extLst>
          </p:cNvPr>
          <p:cNvSpPr/>
          <p:nvPr/>
        </p:nvSpPr>
        <p:spPr>
          <a:xfrm>
            <a:off x="345826" y="4512752"/>
            <a:ext cx="11394721" cy="199437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400" dirty="0">
              <a:solidFill>
                <a:srgbClr val="33576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fr-FR" sz="1400" dirty="0">
              <a:solidFill>
                <a:srgbClr val="33576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FR" sz="1400" b="1" dirty="0">
                <a:solidFill>
                  <a:srgbClr val="33576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Passer au moins une matinée complète avec la personne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rgbClr val="33576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renseigner sur le côté pratique de son stage : comment elle se rend sur le lieu de stage, comment elle organise son temps de déjeuner…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rgbClr val="33576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Prévoir la visite des locaux et du lieu où elle peut s’installer et déposer ses affaires.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rgbClr val="33576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Présenter la structure et toutes les personnes présentes sur les lieux.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rgbClr val="33576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Présenter l’emploi du temps et s’assurer que celui-ci plait et est cohérent avec ce que le stagiaire veut apprendre de la structure.</a:t>
            </a:r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3EF2736F-4AF0-F785-6032-2B41E13E0DB9}"/>
              </a:ext>
            </a:extLst>
          </p:cNvPr>
          <p:cNvSpPr/>
          <p:nvPr/>
        </p:nvSpPr>
        <p:spPr>
          <a:xfrm>
            <a:off x="345827" y="4512752"/>
            <a:ext cx="5416618" cy="412333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L’ACCUEIL DU JOUR J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295345F-25B5-3782-3F94-8A02FC632B9A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756104D-4885-FB21-CC14-B103469CAE06}"/>
              </a:ext>
            </a:extLst>
          </p:cNvPr>
          <p:cNvSpPr txBox="1"/>
          <p:nvPr/>
        </p:nvSpPr>
        <p:spPr>
          <a:xfrm>
            <a:off x="1379972" y="608001"/>
            <a:ext cx="5416616" cy="523220"/>
          </a:xfrm>
          <a:prstGeom prst="rect">
            <a:avLst/>
          </a:prstGeom>
          <a:solidFill>
            <a:srgbClr val="F190AB"/>
          </a:solidFill>
        </p:spPr>
        <p:txBody>
          <a:bodyPr wrap="square" rtlCol="0">
            <a:spAutoFit/>
          </a:bodyPr>
          <a:lstStyle/>
          <a:p>
            <a:r>
              <a:rPr lang="fr-FR" sz="2800" b="1" i="0" u="none" strike="noStrike" kern="1200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 – L’accueil du stagiaire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4D9BE192-6C78-20D7-9D75-F3E2F9FF3BFD}"/>
              </a:ext>
            </a:extLst>
          </p:cNvPr>
          <p:cNvSpPr txBox="1">
            <a:spLocks/>
          </p:cNvSpPr>
          <p:nvPr/>
        </p:nvSpPr>
        <p:spPr>
          <a:xfrm>
            <a:off x="1318187" y="1388333"/>
            <a:ext cx="7144169" cy="41213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BONNES PRATIQUES POUR LE JOUR J</a:t>
            </a:r>
          </a:p>
        </p:txBody>
      </p:sp>
    </p:spTree>
    <p:extLst>
      <p:ext uri="{BB962C8B-B14F-4D97-AF65-F5344CB8AC3E}">
        <p14:creationId xmlns:p14="http://schemas.microsoft.com/office/powerpoint/2010/main" val="1241866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9FC9AC8-B3CA-406D-8796-AF0B8DECA3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sz="2200" dirty="0"/>
              <a:t>Contacts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0B53643E-C91C-C95E-8BFA-BC27EB88B73B}"/>
              </a:ext>
            </a:extLst>
          </p:cNvPr>
          <p:cNvSpPr txBox="1">
            <a:spLocks/>
          </p:cNvSpPr>
          <p:nvPr/>
        </p:nvSpPr>
        <p:spPr>
          <a:xfrm>
            <a:off x="9635704" y="1981877"/>
            <a:ext cx="1429499" cy="7070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q"/>
            </a:pPr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4C4125A6-0165-A597-249B-8096E6BA1F53}"/>
              </a:ext>
            </a:extLst>
          </p:cNvPr>
          <p:cNvSpPr txBox="1">
            <a:spLocks/>
          </p:cNvSpPr>
          <p:nvPr/>
        </p:nvSpPr>
        <p:spPr>
          <a:xfrm>
            <a:off x="9635705" y="3122498"/>
            <a:ext cx="1429499" cy="7070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CBF00"/>
              </a:buClr>
              <a:buFont typeface="Wingdings" panose="05000000000000000000" pitchFamily="2" charset="2"/>
              <a:buChar char="q"/>
            </a:pPr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4" name="Espace réservé du texte 5">
            <a:extLst>
              <a:ext uri="{FF2B5EF4-FFF2-40B4-BE49-F238E27FC236}">
                <a16:creationId xmlns:a16="http://schemas.microsoft.com/office/drawing/2014/main" id="{CF57703E-207C-81EB-8960-D040786A9672}"/>
              </a:ext>
            </a:extLst>
          </p:cNvPr>
          <p:cNvSpPr txBox="1">
            <a:spLocks/>
          </p:cNvSpPr>
          <p:nvPr/>
        </p:nvSpPr>
        <p:spPr>
          <a:xfrm>
            <a:off x="9635704" y="5442700"/>
            <a:ext cx="1429499" cy="7070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3"/>
              </a:buClr>
              <a:buFont typeface="Wingdings" panose="05000000000000000000" pitchFamily="2" charset="2"/>
              <a:buChar char="q"/>
            </a:pPr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640DCD1-4E68-D29B-D881-36D4EC4A672F}"/>
              </a:ext>
            </a:extLst>
          </p:cNvPr>
          <p:cNvSpPr txBox="1"/>
          <p:nvPr/>
        </p:nvSpPr>
        <p:spPr>
          <a:xfrm>
            <a:off x="11725835" y="6472347"/>
            <a:ext cx="4150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68507F2A-CECB-6D5D-63EB-54EBC2419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165" y="1402269"/>
            <a:ext cx="10910047" cy="51778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sz="1800" b="0" dirty="0"/>
              <a:t>Ces livrets ont été réalisés dans le cadre de la </a:t>
            </a:r>
            <a:r>
              <a:rPr lang="fr-FR" sz="1800" b="0" dirty="0">
                <a:hlinkClick r:id="rId2"/>
              </a:rPr>
              <a:t>convention éducation à l’ESS </a:t>
            </a:r>
            <a:r>
              <a:rPr lang="fr-FR" sz="1800" b="0" dirty="0"/>
              <a:t>en Bretagne composé des organisations suivantes  : </a:t>
            </a:r>
            <a:r>
              <a:rPr lang="fr-FR" sz="1800" dirty="0"/>
              <a:t>Académie de Rennes, DRAAF Bretagne, Conseil régional de Bretagne, L’ESPER et la Cress Bretagne : </a:t>
            </a:r>
          </a:p>
          <a:p>
            <a:pPr>
              <a:lnSpc>
                <a:spcPct val="100000"/>
              </a:lnSpc>
            </a:pPr>
            <a:endParaRPr lang="fr-FR" sz="1800" b="0" dirty="0"/>
          </a:p>
          <a:p>
            <a:pPr>
              <a:lnSpc>
                <a:spcPct val="100000"/>
              </a:lnSpc>
            </a:pPr>
            <a:endParaRPr lang="fr-FR" sz="1800" b="0" dirty="0"/>
          </a:p>
          <a:p>
            <a:pPr>
              <a:lnSpc>
                <a:spcPct val="100000"/>
              </a:lnSpc>
            </a:pPr>
            <a:endParaRPr lang="fr-FR" sz="1800" b="0" dirty="0"/>
          </a:p>
          <a:p>
            <a:pPr>
              <a:lnSpc>
                <a:spcPct val="100000"/>
              </a:lnSpc>
            </a:pPr>
            <a:r>
              <a:rPr lang="fr-FR" sz="1800" b="0" dirty="0"/>
              <a:t>Il a été élaboré à partir d’un modèle créé par la</a:t>
            </a:r>
            <a:r>
              <a:rPr lang="fr-FR" sz="1800" dirty="0"/>
              <a:t> MGEN </a:t>
            </a:r>
            <a:r>
              <a:rPr lang="fr-FR" sz="1800" b="0" dirty="0"/>
              <a:t>et a été conçu en partenariat avec </a:t>
            </a:r>
            <a:r>
              <a:rPr lang="fr-FR" sz="1800" dirty="0"/>
              <a:t>l’UDES, l’EN3S et le pôle ESS du Pays de Fougères :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800" b="0" dirty="0"/>
          </a:p>
          <a:p>
            <a:pPr>
              <a:lnSpc>
                <a:spcPct val="100000"/>
              </a:lnSpc>
            </a:pPr>
            <a:endParaRPr lang="fr-FR" sz="1800" b="0" dirty="0"/>
          </a:p>
          <a:p>
            <a:pPr marL="0" indent="0">
              <a:lnSpc>
                <a:spcPct val="100000"/>
              </a:lnSpc>
              <a:buNone/>
            </a:pPr>
            <a:endParaRPr lang="fr-FR" sz="1800" b="0" dirty="0"/>
          </a:p>
          <a:p>
            <a:pPr>
              <a:lnSpc>
                <a:spcPct val="100000"/>
              </a:lnSpc>
            </a:pPr>
            <a:r>
              <a:rPr lang="fr-FR" sz="1800" dirty="0"/>
              <a:t>Retour d’expériences : </a:t>
            </a:r>
            <a:r>
              <a:rPr lang="fr-FR" sz="1800" b="0" dirty="0"/>
              <a:t>si vous voyez des choses à améliorer / modifier / compléter dans le livret du tuteur, de la tutrice ou dans celui du stagiaire, merci de contacter Floriane </a:t>
            </a:r>
            <a:r>
              <a:rPr lang="fr-FR" sz="1800" b="0" dirty="0" err="1"/>
              <a:t>Désille</a:t>
            </a:r>
            <a:r>
              <a:rPr lang="fr-FR" sz="1800" b="0" dirty="0"/>
              <a:t> : </a:t>
            </a:r>
            <a:r>
              <a:rPr lang="fr-FR" sz="1800" b="0" dirty="0">
                <a:hlinkClick r:id="rId3"/>
              </a:rPr>
              <a:t>fdesille@cress-bretagne.org</a:t>
            </a:r>
            <a:endParaRPr lang="fr-FR" sz="1800" b="0" dirty="0"/>
          </a:p>
          <a:p>
            <a:pPr>
              <a:lnSpc>
                <a:spcPct val="100000"/>
              </a:lnSpc>
            </a:pPr>
            <a:endParaRPr lang="fr-FR" sz="1800" b="0" dirty="0"/>
          </a:p>
          <a:p>
            <a:pPr>
              <a:lnSpc>
                <a:spcPct val="100000"/>
              </a:lnSpc>
            </a:pPr>
            <a:endParaRPr lang="fr-FR" sz="1800" b="0" dirty="0"/>
          </a:p>
        </p:txBody>
      </p:sp>
      <p:pic>
        <p:nvPicPr>
          <p:cNvPr id="6" name="Google Shape;186;p1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BF66D1FD-3630-5033-BEB9-F869EB0B404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75615" y="2535739"/>
            <a:ext cx="1304244" cy="449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87;p1">
            <a:extLst>
              <a:ext uri="{FF2B5EF4-FFF2-40B4-BE49-F238E27FC236}">
                <a16:creationId xmlns:a16="http://schemas.microsoft.com/office/drawing/2014/main" id="{CE9F71E2-56AF-9215-D8CC-F41CB8E8A6B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85031" y="2405843"/>
            <a:ext cx="1025771" cy="830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88;p1" descr="S:\DELS\SPRED\TRANSVERSALITE SPRED\PLAN  -  LOGO\LOGO   -  ENTETES\RB_NB.gif">
            <a:extLst>
              <a:ext uri="{FF2B5EF4-FFF2-40B4-BE49-F238E27FC236}">
                <a16:creationId xmlns:a16="http://schemas.microsoft.com/office/drawing/2014/main" id="{E4E16D0A-9E5C-621E-F970-6AAED1D0D3C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56241" y="2401070"/>
            <a:ext cx="787886" cy="792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89;p1">
            <a:extLst>
              <a:ext uri="{FF2B5EF4-FFF2-40B4-BE49-F238E27FC236}">
                <a16:creationId xmlns:a16="http://schemas.microsoft.com/office/drawing/2014/main" id="{A63A5BB8-030B-50E7-7732-C507B09BD1DB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15753" y="2374040"/>
            <a:ext cx="881244" cy="846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 20" descr="Une image contenant texte, carte de visite, Police&#10;&#10;Description générée automatiquement">
            <a:extLst>
              <a:ext uri="{FF2B5EF4-FFF2-40B4-BE49-F238E27FC236}">
                <a16:creationId xmlns:a16="http://schemas.microsoft.com/office/drawing/2014/main" id="{1694E3F0-3271-B5ED-E19A-D1953FEBBF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8" b="18478"/>
          <a:stretch/>
        </p:blipFill>
        <p:spPr>
          <a:xfrm>
            <a:off x="7898020" y="2405843"/>
            <a:ext cx="1028836" cy="644914"/>
          </a:xfrm>
          <a:prstGeom prst="rect">
            <a:avLst/>
          </a:prstGeom>
        </p:spPr>
      </p:pic>
      <p:pic>
        <p:nvPicPr>
          <p:cNvPr id="22" name="Image 2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3B202EE3-C328-300D-7247-8A3D129CB2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542" y="4498527"/>
            <a:ext cx="1069759" cy="382057"/>
          </a:xfrm>
          <a:prstGeom prst="rect">
            <a:avLst/>
          </a:prstGeom>
        </p:spPr>
      </p:pic>
      <p:pic>
        <p:nvPicPr>
          <p:cNvPr id="23" name="Image 22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CA0CDAFB-81C1-755C-F8A3-9944866D45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515" y="4396730"/>
            <a:ext cx="803727" cy="626527"/>
          </a:xfrm>
          <a:prstGeom prst="rect">
            <a:avLst/>
          </a:prstGeom>
        </p:spPr>
      </p:pic>
      <p:pic>
        <p:nvPicPr>
          <p:cNvPr id="24" name="Image 23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2015231D-1C5D-C4F8-F3E0-98B5B87995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507" y="4367600"/>
            <a:ext cx="949035" cy="710860"/>
          </a:xfrm>
          <a:prstGeom prst="rect">
            <a:avLst/>
          </a:prstGeom>
        </p:spPr>
      </p:pic>
      <p:pic>
        <p:nvPicPr>
          <p:cNvPr id="25" name="Image 24" descr="Une image contenant Graphique, logo, Police, conception&#10;&#10;Description générée automatiquement">
            <a:extLst>
              <a:ext uri="{FF2B5EF4-FFF2-40B4-BE49-F238E27FC236}">
                <a16:creationId xmlns:a16="http://schemas.microsoft.com/office/drawing/2014/main" id="{5798AFA2-37B3-7CF8-87ED-058F9CD1646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3" b="23358"/>
          <a:stretch/>
        </p:blipFill>
        <p:spPr>
          <a:xfrm>
            <a:off x="7069106" y="4392741"/>
            <a:ext cx="1143546" cy="69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30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4F52D8-2D0A-C4F5-3ACA-0103213013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4636" y="2239347"/>
            <a:ext cx="5411916" cy="3918059"/>
          </a:xfrm>
        </p:spPr>
        <p:txBody>
          <a:bodyPr/>
          <a:lstStyle/>
          <a:p>
            <a:pPr marL="0" indent="0">
              <a:buNone/>
            </a:pPr>
            <a:r>
              <a:rPr lang="fr-FR" sz="1600" b="0" dirty="0"/>
              <a:t>Les réponses sont propres à chaque structure.</a:t>
            </a:r>
          </a:p>
          <a:p>
            <a:endParaRPr lang="fr-FR" sz="1600" b="0" dirty="0"/>
          </a:p>
          <a:p>
            <a:endParaRPr lang="fr-FR" sz="1600" b="0" dirty="0"/>
          </a:p>
          <a:p>
            <a:endParaRPr lang="fr-FR" sz="1600" b="0" dirty="0"/>
          </a:p>
          <a:p>
            <a:pPr marL="0" indent="0">
              <a:buNone/>
            </a:pPr>
            <a:r>
              <a:rPr lang="fr-FR" sz="1600" dirty="0"/>
              <a:t>Comprendre l’ESS – Vidéos et fiche activité :</a:t>
            </a:r>
          </a:p>
          <a:p>
            <a:r>
              <a:rPr lang="fr-FR" sz="1600" b="0" dirty="0"/>
              <a:t>1. B</a:t>
            </a:r>
          </a:p>
          <a:p>
            <a:r>
              <a:rPr lang="fr-FR" sz="1600" b="0" dirty="0"/>
              <a:t>2. C</a:t>
            </a:r>
          </a:p>
          <a:p>
            <a:r>
              <a:rPr lang="fr-FR" sz="1600" b="0" dirty="0"/>
              <a:t>3. B</a:t>
            </a:r>
          </a:p>
          <a:p>
            <a:r>
              <a:rPr lang="fr-FR" sz="1600" b="0" dirty="0"/>
              <a:t>4. B, D et F</a:t>
            </a:r>
          </a:p>
          <a:p>
            <a:r>
              <a:rPr lang="fr-FR" sz="1600" b="0" dirty="0"/>
              <a:t>5. B</a:t>
            </a:r>
          </a:p>
          <a:p>
            <a:endParaRPr lang="fr-FR" sz="1600" b="0" dirty="0"/>
          </a:p>
          <a:p>
            <a:pPr marL="0" indent="0">
              <a:buNone/>
            </a:pPr>
            <a:endParaRPr lang="fr-FR" sz="1600" b="0" dirty="0"/>
          </a:p>
          <a:p>
            <a:pPr marL="0" indent="0">
              <a:buNone/>
            </a:pPr>
            <a:endParaRPr lang="fr-FR" sz="1600" b="0" dirty="0"/>
          </a:p>
          <a:p>
            <a:endParaRPr lang="fr-FR" sz="1600" b="0" dirty="0"/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565B5A29-4930-3883-19CF-5DDF5E020638}"/>
              </a:ext>
            </a:extLst>
          </p:cNvPr>
          <p:cNvSpPr/>
          <p:nvPr/>
        </p:nvSpPr>
        <p:spPr>
          <a:xfrm>
            <a:off x="223041" y="2852024"/>
            <a:ext cx="5402060" cy="590976"/>
          </a:xfrm>
          <a:prstGeom prst="roundRect">
            <a:avLst>
              <a:gd name="adj" fmla="val 10000"/>
            </a:avLst>
          </a:prstGeom>
          <a:solidFill>
            <a:srgbClr val="FCB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33" name="Rectangle : coins arrondis 4">
            <a:extLst>
              <a:ext uri="{FF2B5EF4-FFF2-40B4-BE49-F238E27FC236}">
                <a16:creationId xmlns:a16="http://schemas.microsoft.com/office/drawing/2014/main" id="{B06B1902-2B81-7569-822B-40DCD674FCF6}"/>
              </a:ext>
            </a:extLst>
          </p:cNvPr>
          <p:cNvSpPr txBox="1"/>
          <p:nvPr/>
        </p:nvSpPr>
        <p:spPr>
          <a:xfrm>
            <a:off x="244949" y="2931541"/>
            <a:ext cx="4877407" cy="4646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800" kern="1200" baseline="0" dirty="0">
                <a:latin typeface="Verdana" panose="020B0604030504040204" pitchFamily="34" charset="0"/>
                <a:ea typeface="Verdana" panose="020B0604030504040204" pitchFamily="34" charset="0"/>
              </a:rPr>
              <a:t>2 - L’économie sociale et solidaire (ESS)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E10E0BB-ABE6-B679-868C-CFF4379072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454" y="700594"/>
            <a:ext cx="10162538" cy="503055"/>
          </a:xfrm>
        </p:spPr>
        <p:txBody>
          <a:bodyPr>
            <a:normAutofit/>
          </a:bodyPr>
          <a:lstStyle/>
          <a:p>
            <a:r>
              <a:rPr lang="fr-FR" sz="2200" dirty="0"/>
              <a:t>Annexe : Réponses au livret du stagiaire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3E1667A7-E925-8438-CD06-45DA9D68BCEA}"/>
              </a:ext>
            </a:extLst>
          </p:cNvPr>
          <p:cNvSpPr txBox="1">
            <a:spLocks/>
          </p:cNvSpPr>
          <p:nvPr/>
        </p:nvSpPr>
        <p:spPr>
          <a:xfrm>
            <a:off x="6130212" y="1352939"/>
            <a:ext cx="5567346" cy="50811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b="1" dirty="0" err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Logoquiz</a:t>
            </a:r>
            <a:r>
              <a:rPr lang="fr-FR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: 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:</a:t>
            </a:r>
          </a:p>
          <a:p>
            <a:endParaRPr lang="fr-FR" sz="16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 :</a:t>
            </a:r>
          </a:p>
        </p:txBody>
      </p:sp>
      <p:sp>
        <p:nvSpPr>
          <p:cNvPr id="6" name="Rectangle : avec coins arrondis en diagonale 5">
            <a:extLst>
              <a:ext uri="{FF2B5EF4-FFF2-40B4-BE49-F238E27FC236}">
                <a16:creationId xmlns:a16="http://schemas.microsoft.com/office/drawing/2014/main" id="{52D9BD4A-D3F2-1363-3183-B25464F7F9C0}"/>
              </a:ext>
            </a:extLst>
          </p:cNvPr>
          <p:cNvSpPr/>
          <p:nvPr/>
        </p:nvSpPr>
        <p:spPr>
          <a:xfrm rot="5400000">
            <a:off x="3460096" y="4065973"/>
            <a:ext cx="4989816" cy="45719"/>
          </a:xfrm>
          <a:prstGeom prst="round2DiagRect">
            <a:avLst/>
          </a:prstGeom>
          <a:solidFill>
            <a:srgbClr val="335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558FF0-643C-C58D-52ED-7415C4977920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277690-72BB-091D-8902-CD20AE232384}"/>
              </a:ext>
            </a:extLst>
          </p:cNvPr>
          <p:cNvSpPr/>
          <p:nvPr/>
        </p:nvSpPr>
        <p:spPr>
          <a:xfrm>
            <a:off x="6899624" y="3199434"/>
            <a:ext cx="3188526" cy="51430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531C64-B6E2-2EFF-AD94-E2C2F3B8FD9B}"/>
              </a:ext>
            </a:extLst>
          </p:cNvPr>
          <p:cNvSpPr/>
          <p:nvPr/>
        </p:nvSpPr>
        <p:spPr>
          <a:xfrm>
            <a:off x="8792034" y="2449744"/>
            <a:ext cx="2407819" cy="602120"/>
          </a:xfrm>
          <a:prstGeom prst="rect">
            <a:avLst/>
          </a:prstGeom>
          <a:solidFill>
            <a:schemeClr val="bg1"/>
          </a:solidFill>
          <a:ln w="28575">
            <a:solidFill>
              <a:srgbClr val="1DA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CAD8F7-20B0-16E6-D2DA-512B9FEDEB25}"/>
              </a:ext>
            </a:extLst>
          </p:cNvPr>
          <p:cNvSpPr/>
          <p:nvPr/>
        </p:nvSpPr>
        <p:spPr>
          <a:xfrm>
            <a:off x="6896053" y="2440477"/>
            <a:ext cx="1803090" cy="69943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 descr="Afficher l'image d'origine">
            <a:extLst>
              <a:ext uri="{FF2B5EF4-FFF2-40B4-BE49-F238E27FC236}">
                <a16:creationId xmlns:a16="http://schemas.microsoft.com/office/drawing/2014/main" id="{627B9CA7-C83F-E291-E40A-C862008CF7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802" y="1679708"/>
            <a:ext cx="863934" cy="524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88C2E23-E82B-6224-0586-2EDAE5B6C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323" y="1596949"/>
            <a:ext cx="502397" cy="699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Une image contenant texte, logo, Police, symbole&#10;&#10;Description générée automatiquement">
            <a:extLst>
              <a:ext uri="{FF2B5EF4-FFF2-40B4-BE49-F238E27FC236}">
                <a16:creationId xmlns:a16="http://schemas.microsoft.com/office/drawing/2014/main" id="{B5DCA4B7-69CA-492C-26C0-8B720343D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477" y="1671208"/>
            <a:ext cx="936416" cy="524393"/>
          </a:xfrm>
          <a:prstGeom prst="rect">
            <a:avLst/>
          </a:prstGeom>
        </p:spPr>
      </p:pic>
      <p:pic>
        <p:nvPicPr>
          <p:cNvPr id="14" name="Image 13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3CC550E0-DACF-1FA1-FA14-C0F22B8388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343" y="1692163"/>
            <a:ext cx="547114" cy="535063"/>
          </a:xfrm>
          <a:prstGeom prst="rect">
            <a:avLst/>
          </a:prstGeom>
        </p:spPr>
      </p:pic>
      <p:pic>
        <p:nvPicPr>
          <p:cNvPr id="15" name="Image 14" descr="Une image contenant texte, logo, Police, symbole&#10;&#10;Description générée automatiquement">
            <a:extLst>
              <a:ext uri="{FF2B5EF4-FFF2-40B4-BE49-F238E27FC236}">
                <a16:creationId xmlns:a16="http://schemas.microsoft.com/office/drawing/2014/main" id="{E6A7FA72-D2FE-9A9C-F0AD-E1CAE5CA59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156" y="1680112"/>
            <a:ext cx="547114" cy="547114"/>
          </a:xfrm>
          <a:prstGeom prst="rect">
            <a:avLst/>
          </a:prstGeom>
        </p:spPr>
      </p:pic>
      <p:pic>
        <p:nvPicPr>
          <p:cNvPr id="16" name="Image 15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47AD9819-DFCD-26A8-D9A8-715F877D65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961" y="1680112"/>
            <a:ext cx="1202371" cy="420830"/>
          </a:xfrm>
          <a:prstGeom prst="rect">
            <a:avLst/>
          </a:prstGeom>
        </p:spPr>
      </p:pic>
      <p:pic>
        <p:nvPicPr>
          <p:cNvPr id="17" name="Image 16" descr="Afficher l'image d'origine">
            <a:extLst>
              <a:ext uri="{FF2B5EF4-FFF2-40B4-BE49-F238E27FC236}">
                <a16:creationId xmlns:a16="http://schemas.microsoft.com/office/drawing/2014/main" id="{5588CE68-07FA-6238-4A91-D15F02FE2C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178" y="2523945"/>
            <a:ext cx="453915" cy="535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 descr="Une image contenant Police, triangle, Graphique, Carmin&#10;&#10;Description générée automatiquement">
            <a:extLst>
              <a:ext uri="{FF2B5EF4-FFF2-40B4-BE49-F238E27FC236}">
                <a16:creationId xmlns:a16="http://schemas.microsoft.com/office/drawing/2014/main" id="{1C3CDC55-3D10-193C-F84E-9E3766E438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59" y="2591667"/>
            <a:ext cx="505344" cy="397056"/>
          </a:xfrm>
          <a:prstGeom prst="rect">
            <a:avLst/>
          </a:prstGeom>
        </p:spPr>
      </p:pic>
      <p:pic>
        <p:nvPicPr>
          <p:cNvPr id="19" name="Image 18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C9CC4433-ECA3-B300-5AC1-9705D0AF70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931" y="2536973"/>
            <a:ext cx="474830" cy="580088"/>
          </a:xfrm>
          <a:prstGeom prst="rect">
            <a:avLst/>
          </a:prstGeom>
        </p:spPr>
      </p:pic>
      <p:pic>
        <p:nvPicPr>
          <p:cNvPr id="20" name="Image 19" descr="Afficher l'image d'origine">
            <a:extLst>
              <a:ext uri="{FF2B5EF4-FFF2-40B4-BE49-F238E27FC236}">
                <a16:creationId xmlns:a16="http://schemas.microsoft.com/office/drawing/2014/main" id="{7155E0D3-EDA9-0233-1D5F-AC5116A7FE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258" y="2471776"/>
            <a:ext cx="571567" cy="532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 20" descr="Afficher l'image d'origine">
            <a:extLst>
              <a:ext uri="{FF2B5EF4-FFF2-40B4-BE49-F238E27FC236}">
                <a16:creationId xmlns:a16="http://schemas.microsoft.com/office/drawing/2014/main" id="{2225FC8E-6C96-6D78-8E2A-69B7F6526B6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418" y="2446734"/>
            <a:ext cx="1206565" cy="524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 21" descr="Une image contenant texte, Graphique, Police, graphisme&#10;&#10;Description générée automatiquement">
            <a:extLst>
              <a:ext uri="{FF2B5EF4-FFF2-40B4-BE49-F238E27FC236}">
                <a16:creationId xmlns:a16="http://schemas.microsoft.com/office/drawing/2014/main" id="{5320C109-3C3E-FFB1-A850-43F9728147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90" y="2513584"/>
            <a:ext cx="528994" cy="50820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49663214-25F1-108A-C4D6-CB6DAA6F527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262" y="3216025"/>
            <a:ext cx="925036" cy="466918"/>
          </a:xfrm>
          <a:prstGeom prst="rect">
            <a:avLst/>
          </a:prstGeom>
        </p:spPr>
      </p:pic>
      <p:pic>
        <p:nvPicPr>
          <p:cNvPr id="24" name="Image 23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37323800-43EE-CDF0-34BE-C5D43301F96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178" y="3258358"/>
            <a:ext cx="1070553" cy="33638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E91EBDC-46D6-1D06-B258-50688CAA548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157" y="3261366"/>
            <a:ext cx="706239" cy="366995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2C5DCEE5-E5FB-65C8-3239-931092DDADD4}"/>
              </a:ext>
            </a:extLst>
          </p:cNvPr>
          <p:cNvGrpSpPr/>
          <p:nvPr/>
        </p:nvGrpSpPr>
        <p:grpSpPr>
          <a:xfrm>
            <a:off x="223041" y="1373639"/>
            <a:ext cx="5402060" cy="682912"/>
            <a:chOff x="0" y="0"/>
            <a:chExt cx="5497518" cy="761193"/>
          </a:xfrm>
        </p:grpSpPr>
        <p:sp>
          <p:nvSpPr>
            <p:cNvPr id="27" name="Rectangle : coins arrondis 26">
              <a:extLst>
                <a:ext uri="{FF2B5EF4-FFF2-40B4-BE49-F238E27FC236}">
                  <a16:creationId xmlns:a16="http://schemas.microsoft.com/office/drawing/2014/main" id="{53E4FEE2-9DE8-CD21-C097-08903E8F7AD1}"/>
                </a:ext>
              </a:extLst>
            </p:cNvPr>
            <p:cNvSpPr/>
            <p:nvPr/>
          </p:nvSpPr>
          <p:spPr>
            <a:xfrm>
              <a:off x="0" y="0"/>
              <a:ext cx="5497518" cy="761193"/>
            </a:xfrm>
            <a:prstGeom prst="roundRect">
              <a:avLst>
                <a:gd name="adj" fmla="val 10000"/>
              </a:avLst>
            </a:prstGeom>
            <a:solidFill>
              <a:srgbClr val="33576E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8" name="Rectangle : coins arrondis 4">
              <a:extLst>
                <a:ext uri="{FF2B5EF4-FFF2-40B4-BE49-F238E27FC236}">
                  <a16:creationId xmlns:a16="http://schemas.microsoft.com/office/drawing/2014/main" id="{6372E6C0-ADD9-DA41-6166-69246D3A3B8A}"/>
                </a:ext>
              </a:extLst>
            </p:cNvPr>
            <p:cNvSpPr txBox="1"/>
            <p:nvPr/>
          </p:nvSpPr>
          <p:spPr>
            <a:xfrm>
              <a:off x="22295" y="22295"/>
              <a:ext cx="5249475" cy="7166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1 - La découverte de la structure </a:t>
              </a:r>
              <a:b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</a:b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et ses métiers</a:t>
              </a:r>
            </a:p>
          </p:txBody>
        </p:sp>
      </p:grpSp>
      <p:sp>
        <p:nvSpPr>
          <p:cNvPr id="29" name="Ellipse 28">
            <a:extLst>
              <a:ext uri="{FF2B5EF4-FFF2-40B4-BE49-F238E27FC236}">
                <a16:creationId xmlns:a16="http://schemas.microsoft.com/office/drawing/2014/main" id="{9D0FA9BF-3611-A197-68AD-C4BB4069F67A}"/>
              </a:ext>
            </a:extLst>
          </p:cNvPr>
          <p:cNvSpPr/>
          <p:nvPr/>
        </p:nvSpPr>
        <p:spPr>
          <a:xfrm>
            <a:off x="4952833" y="1315675"/>
            <a:ext cx="807868" cy="807868"/>
          </a:xfrm>
          <a:prstGeom prst="ellipse">
            <a:avLst/>
          </a:prstGeom>
          <a:solidFill>
            <a:srgbClr val="3357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P 5 à 7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EF2496B-4F89-AF6A-3263-7534847E0ED0}"/>
              </a:ext>
            </a:extLst>
          </p:cNvPr>
          <p:cNvSpPr/>
          <p:nvPr/>
        </p:nvSpPr>
        <p:spPr>
          <a:xfrm>
            <a:off x="4959608" y="2785523"/>
            <a:ext cx="807868" cy="807868"/>
          </a:xfrm>
          <a:prstGeom prst="ellipse">
            <a:avLst/>
          </a:prstGeom>
          <a:solidFill>
            <a:srgbClr val="FC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P 9 à 16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9519AF25-A43F-751A-83E8-306441262EDD}"/>
              </a:ext>
            </a:extLst>
          </p:cNvPr>
          <p:cNvSpPr txBox="1">
            <a:spLocks/>
          </p:cNvSpPr>
          <p:nvPr/>
        </p:nvSpPr>
        <p:spPr>
          <a:xfrm>
            <a:off x="6120285" y="3838332"/>
            <a:ext cx="5411916" cy="295435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1" i="0" kern="1200" baseline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fr-FR" sz="1600" dirty="0"/>
              <a:t>Découvrir les associations – fiche activité :</a:t>
            </a:r>
          </a:p>
          <a:p>
            <a:r>
              <a:rPr lang="fr-FR" sz="1600" b="0" dirty="0"/>
              <a:t>1. A</a:t>
            </a:r>
          </a:p>
          <a:p>
            <a:r>
              <a:rPr lang="fr-FR" sz="1600" b="0" dirty="0"/>
              <a:t>2. B</a:t>
            </a:r>
          </a:p>
          <a:p>
            <a:r>
              <a:rPr lang="fr-FR" sz="1600" b="0" dirty="0"/>
              <a:t>3. Recherche financement, communication, programmation artistique, accueil public, sécurité, comptabilité, …</a:t>
            </a:r>
          </a:p>
          <a:p>
            <a:r>
              <a:rPr lang="fr-FR" sz="1600" b="0" dirty="0"/>
              <a:t>4. B</a:t>
            </a:r>
          </a:p>
          <a:p>
            <a:r>
              <a:rPr lang="fr-FR" sz="1600" b="0" dirty="0"/>
              <a:t>5. C</a:t>
            </a:r>
          </a:p>
          <a:p>
            <a:r>
              <a:rPr lang="fr-FR" sz="1600" b="0" dirty="0"/>
              <a:t>6. B</a:t>
            </a:r>
          </a:p>
        </p:txBody>
      </p:sp>
    </p:spTree>
    <p:extLst>
      <p:ext uri="{BB962C8B-B14F-4D97-AF65-F5344CB8AC3E}">
        <p14:creationId xmlns:p14="http://schemas.microsoft.com/office/powerpoint/2010/main" val="1914156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0A8C7-4544-B243-36BD-5AC2BA0F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5979153D-2C0B-EE28-6BAE-6E7621F3D935}"/>
              </a:ext>
            </a:extLst>
          </p:cNvPr>
          <p:cNvSpPr/>
          <p:nvPr/>
        </p:nvSpPr>
        <p:spPr>
          <a:xfrm>
            <a:off x="223041" y="1241210"/>
            <a:ext cx="5402060" cy="540934"/>
          </a:xfrm>
          <a:prstGeom prst="roundRect">
            <a:avLst>
              <a:gd name="adj" fmla="val 10000"/>
            </a:avLst>
          </a:prstGeom>
          <a:solidFill>
            <a:srgbClr val="FCB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33" name="Rectangle : coins arrondis 4">
            <a:extLst>
              <a:ext uri="{FF2B5EF4-FFF2-40B4-BE49-F238E27FC236}">
                <a16:creationId xmlns:a16="http://schemas.microsoft.com/office/drawing/2014/main" id="{7CC3928A-43FC-02B3-1D73-35D791B4F852}"/>
              </a:ext>
            </a:extLst>
          </p:cNvPr>
          <p:cNvSpPr txBox="1"/>
          <p:nvPr/>
        </p:nvSpPr>
        <p:spPr>
          <a:xfrm>
            <a:off x="242705" y="1296270"/>
            <a:ext cx="4877407" cy="4646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800" kern="1200" baseline="0" dirty="0">
                <a:latin typeface="Verdana" panose="020B0604030504040204" pitchFamily="34" charset="0"/>
                <a:ea typeface="Verdana" panose="020B0604030504040204" pitchFamily="34" charset="0"/>
              </a:rPr>
              <a:t>2 - L’économie sociale et solidaire (ESS)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63770B-B797-4A43-EA9F-78B5028B71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454" y="700594"/>
            <a:ext cx="10162538" cy="503055"/>
          </a:xfrm>
        </p:spPr>
        <p:txBody>
          <a:bodyPr>
            <a:normAutofit/>
          </a:bodyPr>
          <a:lstStyle/>
          <a:p>
            <a:r>
              <a:rPr lang="fr-FR" sz="2200" dirty="0"/>
              <a:t>Annexe : Réponses au livret du stagiaire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27EBAB4-C7F9-7CC4-3D16-EB082F10C46F}"/>
              </a:ext>
            </a:extLst>
          </p:cNvPr>
          <p:cNvSpPr txBox="1">
            <a:spLocks/>
          </p:cNvSpPr>
          <p:nvPr/>
        </p:nvSpPr>
        <p:spPr>
          <a:xfrm>
            <a:off x="270814" y="1809280"/>
            <a:ext cx="5688418" cy="490475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Découvrir les mutuelles – fiche activité :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 A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B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 Solidarité, liberté, démocratie, …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4. A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5. C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6. B</a:t>
            </a:r>
          </a:p>
          <a:p>
            <a:pPr marL="0" indent="0">
              <a:buNone/>
            </a:pPr>
            <a:endParaRPr lang="fr-FR" sz="1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fr-FR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Découvrir les coopératives – fiche activité :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 B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B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 Réactivité, entreprise locale et éthique, transports moins polluants, …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4. A</a:t>
            </a:r>
          </a:p>
          <a:p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5. C</a:t>
            </a:r>
          </a:p>
          <a:p>
            <a:pPr marL="0" indent="0">
              <a:buNone/>
            </a:pPr>
            <a:endParaRPr lang="fr-FR" sz="16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Rectangle : avec coins arrondis en diagonale 5">
            <a:extLst>
              <a:ext uri="{FF2B5EF4-FFF2-40B4-BE49-F238E27FC236}">
                <a16:creationId xmlns:a16="http://schemas.microsoft.com/office/drawing/2014/main" id="{D5253FE6-E8F4-4802-4C00-9B51C13EAE73}"/>
              </a:ext>
            </a:extLst>
          </p:cNvPr>
          <p:cNvSpPr/>
          <p:nvPr/>
        </p:nvSpPr>
        <p:spPr>
          <a:xfrm rot="5400000">
            <a:off x="3460096" y="4065973"/>
            <a:ext cx="4989816" cy="45719"/>
          </a:xfrm>
          <a:prstGeom prst="round2DiagRect">
            <a:avLst/>
          </a:prstGeom>
          <a:solidFill>
            <a:srgbClr val="335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96A644D-6D30-E53C-7B92-093B6BC54D99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E8EAF99-C031-831C-9096-A1CEEB49B5F8}"/>
              </a:ext>
            </a:extLst>
          </p:cNvPr>
          <p:cNvSpPr/>
          <p:nvPr/>
        </p:nvSpPr>
        <p:spPr>
          <a:xfrm>
            <a:off x="4959608" y="1174709"/>
            <a:ext cx="807868" cy="807868"/>
          </a:xfrm>
          <a:prstGeom prst="ellipse">
            <a:avLst/>
          </a:prstGeom>
          <a:solidFill>
            <a:srgbClr val="FC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P 9 à 16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3C62E357-5A18-5FF4-E995-98979C5BC1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6228" y="1925551"/>
            <a:ext cx="5411916" cy="3914775"/>
          </a:xfrm>
        </p:spPr>
        <p:txBody>
          <a:bodyPr/>
          <a:lstStyle/>
          <a:p>
            <a:pPr marL="0" indent="0">
              <a:buNone/>
            </a:pPr>
            <a:r>
              <a:rPr lang="fr-FR" sz="1600" dirty="0"/>
              <a:t>Jeu de l’arbre :</a:t>
            </a:r>
          </a:p>
          <a:p>
            <a:pPr marL="0" indent="0">
              <a:buNone/>
            </a:pPr>
            <a:r>
              <a:rPr lang="fr-FR" sz="1600" b="0" dirty="0"/>
              <a:t>Les réponses sont données directement au fur et à mesure du jeu</a:t>
            </a:r>
          </a:p>
          <a:p>
            <a:pPr marL="0" indent="0">
              <a:buNone/>
            </a:pPr>
            <a:endParaRPr lang="fr-FR" sz="1000" dirty="0"/>
          </a:p>
          <a:p>
            <a:pPr marL="0" indent="0">
              <a:buNone/>
            </a:pPr>
            <a:r>
              <a:rPr lang="fr-FR" sz="1600" dirty="0"/>
              <a:t>La protection sociale - fiche activité :</a:t>
            </a:r>
          </a:p>
          <a:p>
            <a:r>
              <a:rPr lang="fr-FR" sz="1600" b="0" dirty="0"/>
              <a:t>1. 1945</a:t>
            </a:r>
          </a:p>
          <a:p>
            <a:r>
              <a:rPr lang="fr-FR" sz="1600" b="0" dirty="0"/>
              <a:t>2. B</a:t>
            </a:r>
          </a:p>
          <a:p>
            <a:r>
              <a:rPr lang="fr-FR" sz="1600" b="0" dirty="0"/>
              <a:t>3. A</a:t>
            </a:r>
          </a:p>
          <a:p>
            <a:r>
              <a:rPr lang="fr-FR" sz="1600" b="0" dirty="0"/>
              <a:t>4. B</a:t>
            </a:r>
          </a:p>
          <a:p>
            <a:r>
              <a:rPr lang="fr-FR" sz="1600" b="0" dirty="0"/>
              <a:t>5. B</a:t>
            </a:r>
          </a:p>
          <a:p>
            <a:r>
              <a:rPr lang="fr-FR" sz="1600" b="0" dirty="0"/>
              <a:t>6. C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8619EE13-247D-CA59-6728-59A4041BDD29}"/>
              </a:ext>
            </a:extLst>
          </p:cNvPr>
          <p:cNvSpPr/>
          <p:nvPr/>
        </p:nvSpPr>
        <p:spPr>
          <a:xfrm>
            <a:off x="6194633" y="1278294"/>
            <a:ext cx="5402060" cy="558659"/>
          </a:xfrm>
          <a:prstGeom prst="roundRect">
            <a:avLst>
              <a:gd name="adj" fmla="val 10000"/>
            </a:avLst>
          </a:prstGeom>
          <a:solidFill>
            <a:srgbClr val="F190A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1" name="Rectangle : coins arrondis 4">
            <a:extLst>
              <a:ext uri="{FF2B5EF4-FFF2-40B4-BE49-F238E27FC236}">
                <a16:creationId xmlns:a16="http://schemas.microsoft.com/office/drawing/2014/main" id="{D01F9600-5EE9-8EF4-6068-7B0F1711D69A}"/>
              </a:ext>
            </a:extLst>
          </p:cNvPr>
          <p:cNvSpPr txBox="1"/>
          <p:nvPr/>
        </p:nvSpPr>
        <p:spPr>
          <a:xfrm>
            <a:off x="6216541" y="1305762"/>
            <a:ext cx="4877407" cy="4646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lang="fr-FR" sz="1800" kern="1200" baseline="0" dirty="0">
                <a:latin typeface="Verdana" panose="020B0604030504040204" pitchFamily="34" charset="0"/>
                <a:ea typeface="Verdana" panose="020B0604030504040204" pitchFamily="34" charset="0"/>
              </a:rPr>
              <a:t> - La protection sociale en France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A6ABC6C-9CC4-D532-520A-F312A9CD2431}"/>
              </a:ext>
            </a:extLst>
          </p:cNvPr>
          <p:cNvSpPr/>
          <p:nvPr/>
        </p:nvSpPr>
        <p:spPr>
          <a:xfrm>
            <a:off x="10868057" y="1109400"/>
            <a:ext cx="871011" cy="807868"/>
          </a:xfrm>
          <a:prstGeom prst="ellipse">
            <a:avLst/>
          </a:prstGeom>
          <a:solidFill>
            <a:srgbClr val="F190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P 17 à 20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2AA6E4DC-34C9-623B-D9B3-33EF18965AE5}"/>
              </a:ext>
            </a:extLst>
          </p:cNvPr>
          <p:cNvSpPr txBox="1">
            <a:spLocks/>
          </p:cNvSpPr>
          <p:nvPr/>
        </p:nvSpPr>
        <p:spPr>
          <a:xfrm>
            <a:off x="6201386" y="6148466"/>
            <a:ext cx="5688418" cy="5030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 réponses sont propres à chaque élève.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A216C62C-6A66-F02A-C4F1-D42DFFE10967}"/>
              </a:ext>
            </a:extLst>
          </p:cNvPr>
          <p:cNvGrpSpPr/>
          <p:nvPr/>
        </p:nvGrpSpPr>
        <p:grpSpPr>
          <a:xfrm>
            <a:off x="6212973" y="5600579"/>
            <a:ext cx="5497518" cy="466279"/>
            <a:chOff x="1642115" y="3467659"/>
            <a:chExt cx="5497518" cy="761193"/>
          </a:xfrm>
        </p:grpSpPr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4673152C-59BE-C44D-C7D9-335B791BCF36}"/>
                </a:ext>
              </a:extLst>
            </p:cNvPr>
            <p:cNvSpPr/>
            <p:nvPr/>
          </p:nvSpPr>
          <p:spPr>
            <a:xfrm>
              <a:off x="1642115" y="3467659"/>
              <a:ext cx="5497518" cy="761193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6" name="Rectangle : coins arrondis 4">
              <a:extLst>
                <a:ext uri="{FF2B5EF4-FFF2-40B4-BE49-F238E27FC236}">
                  <a16:creationId xmlns:a16="http://schemas.microsoft.com/office/drawing/2014/main" id="{BAC8AC1F-7619-606E-31EE-F738A6902CF7}"/>
                </a:ext>
              </a:extLst>
            </p:cNvPr>
            <p:cNvSpPr txBox="1"/>
            <p:nvPr/>
          </p:nvSpPr>
          <p:spPr>
            <a:xfrm>
              <a:off x="1664410" y="3489954"/>
              <a:ext cx="4547623" cy="7166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dirty="0">
                  <a:latin typeface="Verdana" panose="020B0604030504040204" pitchFamily="34" charset="0"/>
                  <a:ea typeface="Verdana" panose="020B0604030504040204" pitchFamily="34" charset="0"/>
                </a:rPr>
                <a:t>4</a:t>
              </a: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 - Le bilan et le lexique</a:t>
              </a:r>
            </a:p>
          </p:txBody>
        </p:sp>
      </p:grpSp>
      <p:sp>
        <p:nvSpPr>
          <p:cNvPr id="17" name="Ellipse 16">
            <a:extLst>
              <a:ext uri="{FF2B5EF4-FFF2-40B4-BE49-F238E27FC236}">
                <a16:creationId xmlns:a16="http://schemas.microsoft.com/office/drawing/2014/main" id="{57AE173F-C49B-F169-664B-6B2283806556}"/>
              </a:ext>
            </a:extLst>
          </p:cNvPr>
          <p:cNvSpPr/>
          <p:nvPr/>
        </p:nvSpPr>
        <p:spPr>
          <a:xfrm>
            <a:off x="10889422" y="5373034"/>
            <a:ext cx="953729" cy="9213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Verdana" panose="020B0604030504040204" pitchFamily="34" charset="0"/>
                <a:ea typeface="Verdana" panose="020B0604030504040204" pitchFamily="34" charset="0"/>
              </a:rPr>
              <a:t>P 21 et 22</a:t>
            </a:r>
          </a:p>
        </p:txBody>
      </p:sp>
    </p:spTree>
    <p:extLst>
      <p:ext uri="{BB962C8B-B14F-4D97-AF65-F5344CB8AC3E}">
        <p14:creationId xmlns:p14="http://schemas.microsoft.com/office/powerpoint/2010/main" val="183228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DE6D00B-8490-4A4C-8BC1-B43BAAF335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454" y="700594"/>
            <a:ext cx="7763370" cy="701675"/>
          </a:xfrm>
        </p:spPr>
        <p:txBody>
          <a:bodyPr>
            <a:normAutofit/>
          </a:bodyPr>
          <a:lstStyle/>
          <a:p>
            <a:r>
              <a:rPr lang="fr-FR" sz="2200" dirty="0"/>
              <a:t>Qu’est-ce qu’un stage de découverte 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8152B81-E81F-C9B2-837E-9A87B31FED94}"/>
              </a:ext>
            </a:extLst>
          </p:cNvPr>
          <p:cNvSpPr txBox="1"/>
          <p:nvPr/>
        </p:nvSpPr>
        <p:spPr>
          <a:xfrm>
            <a:off x="11836079" y="6472347"/>
            <a:ext cx="304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852F0C2-5785-39C6-33D3-92F91146C331}"/>
              </a:ext>
            </a:extLst>
          </p:cNvPr>
          <p:cNvGrpSpPr/>
          <p:nvPr/>
        </p:nvGrpSpPr>
        <p:grpSpPr>
          <a:xfrm>
            <a:off x="1311757" y="1464127"/>
            <a:ext cx="5711707" cy="930347"/>
            <a:chOff x="0" y="0"/>
            <a:chExt cx="5711707" cy="930347"/>
          </a:xfrm>
        </p:grpSpPr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10507827-3614-6FAB-92AF-034CF267D1C3}"/>
                </a:ext>
              </a:extLst>
            </p:cNvPr>
            <p:cNvSpPr/>
            <p:nvPr/>
          </p:nvSpPr>
          <p:spPr>
            <a:xfrm>
              <a:off x="0" y="0"/>
              <a:ext cx="5711707" cy="930347"/>
            </a:xfrm>
            <a:prstGeom prst="roundRect">
              <a:avLst>
                <a:gd name="adj" fmla="val 10000"/>
              </a:avLst>
            </a:pr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9" name="Rectangle : coins arrondis 4">
              <a:extLst>
                <a:ext uri="{FF2B5EF4-FFF2-40B4-BE49-F238E27FC236}">
                  <a16:creationId xmlns:a16="http://schemas.microsoft.com/office/drawing/2014/main" id="{90172900-F841-B16C-8B13-4C558A6D7BCB}"/>
                </a:ext>
              </a:extLst>
            </p:cNvPr>
            <p:cNvSpPr txBox="1"/>
            <p:nvPr/>
          </p:nvSpPr>
          <p:spPr>
            <a:xfrm>
              <a:off x="27249" y="27249"/>
              <a:ext cx="5568788" cy="875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800" u="none" kern="1200" baseline="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Les stages de découverte sont destinés aux élèves à partir de la troisième afin de leur faire découvrir un métier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39C8AC0-5083-F7D7-D525-2A771FD7A7FD}"/>
              </a:ext>
            </a:extLst>
          </p:cNvPr>
          <p:cNvGrpSpPr/>
          <p:nvPr/>
        </p:nvGrpSpPr>
        <p:grpSpPr>
          <a:xfrm>
            <a:off x="1697052" y="2630669"/>
            <a:ext cx="5711707" cy="930347"/>
            <a:chOff x="478355" y="1099501"/>
            <a:chExt cx="5711707" cy="930347"/>
          </a:xfrm>
        </p:grpSpPr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1F031691-E73D-9D6B-95B4-999DB2460226}"/>
                </a:ext>
              </a:extLst>
            </p:cNvPr>
            <p:cNvSpPr/>
            <p:nvPr/>
          </p:nvSpPr>
          <p:spPr>
            <a:xfrm>
              <a:off x="478355" y="1099501"/>
              <a:ext cx="5711707" cy="930347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0" name="Rectangle : coins arrondis 4">
              <a:extLst>
                <a:ext uri="{FF2B5EF4-FFF2-40B4-BE49-F238E27FC236}">
                  <a16:creationId xmlns:a16="http://schemas.microsoft.com/office/drawing/2014/main" id="{3A64C8C6-542E-1770-48AF-58057C9DE36B}"/>
                </a:ext>
              </a:extLst>
            </p:cNvPr>
            <p:cNvSpPr txBox="1"/>
            <p:nvPr/>
          </p:nvSpPr>
          <p:spPr>
            <a:xfrm>
              <a:off x="505604" y="1126750"/>
              <a:ext cx="5684458" cy="875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800" kern="1200" baseline="0" dirty="0">
                  <a:solidFill>
                    <a:schemeClr val="tx2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Ils permettent de faire découvrir le monde professionnel, d’appréhender les réalités du travail et préciser son projet d’orientation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CC6D1BB-0DA8-12A5-C60C-A7D8057A5801}"/>
              </a:ext>
            </a:extLst>
          </p:cNvPr>
          <p:cNvGrpSpPr/>
          <p:nvPr/>
        </p:nvGrpSpPr>
        <p:grpSpPr>
          <a:xfrm>
            <a:off x="2168268" y="3730171"/>
            <a:ext cx="5711707" cy="930347"/>
            <a:chOff x="949571" y="2199003"/>
            <a:chExt cx="5711707" cy="930347"/>
          </a:xfrm>
        </p:grpSpPr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460082DC-7A3A-6951-A326-454C13508DAC}"/>
                </a:ext>
              </a:extLst>
            </p:cNvPr>
            <p:cNvSpPr/>
            <p:nvPr/>
          </p:nvSpPr>
          <p:spPr>
            <a:xfrm>
              <a:off x="949571" y="2199003"/>
              <a:ext cx="5711707" cy="930347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8" name="Rectangle : coins arrondis 6">
              <a:extLst>
                <a:ext uri="{FF2B5EF4-FFF2-40B4-BE49-F238E27FC236}">
                  <a16:creationId xmlns:a16="http://schemas.microsoft.com/office/drawing/2014/main" id="{E04B423B-9FB2-21C3-4045-7EB6A1842111}"/>
                </a:ext>
              </a:extLst>
            </p:cNvPr>
            <p:cNvSpPr txBox="1"/>
            <p:nvPr/>
          </p:nvSpPr>
          <p:spPr>
            <a:xfrm>
              <a:off x="976820" y="2226252"/>
              <a:ext cx="5684458" cy="875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Le stage de 3</a:t>
              </a:r>
              <a:r>
                <a:rPr lang="fr-FR" sz="1800" kern="1200" baseline="30000" dirty="0">
                  <a:latin typeface="Verdana" panose="020B0604030504040204" pitchFamily="34" charset="0"/>
                  <a:ea typeface="Verdana" panose="020B0604030504040204" pitchFamily="34" charset="0"/>
                </a:rPr>
                <a:t>e</a:t>
              </a: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, il dure 5 jours consécutifs ou non. Il a lieu en général entre novembre et mars de l’année scolaire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4347324-083C-876E-CCE6-265D1A10BCE2}"/>
              </a:ext>
            </a:extLst>
          </p:cNvPr>
          <p:cNvGrpSpPr/>
          <p:nvPr/>
        </p:nvGrpSpPr>
        <p:grpSpPr>
          <a:xfrm>
            <a:off x="3162672" y="4829673"/>
            <a:ext cx="5075982" cy="930347"/>
            <a:chOff x="1427926" y="3298505"/>
            <a:chExt cx="5711707" cy="930347"/>
          </a:xfrm>
        </p:grpSpPr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900F9353-FD84-8C8F-1A0B-7E4AEB90E372}"/>
                </a:ext>
              </a:extLst>
            </p:cNvPr>
            <p:cNvSpPr/>
            <p:nvPr/>
          </p:nvSpPr>
          <p:spPr>
            <a:xfrm>
              <a:off x="1427926" y="3298505"/>
              <a:ext cx="5711707" cy="930347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6" name="Rectangle : coins arrondis 8">
              <a:extLst>
                <a:ext uri="{FF2B5EF4-FFF2-40B4-BE49-F238E27FC236}">
                  <a16:creationId xmlns:a16="http://schemas.microsoft.com/office/drawing/2014/main" id="{808F39CD-25CB-315E-BA23-92C5AF0456D0}"/>
                </a:ext>
              </a:extLst>
            </p:cNvPr>
            <p:cNvSpPr txBox="1"/>
            <p:nvPr/>
          </p:nvSpPr>
          <p:spPr>
            <a:xfrm>
              <a:off x="1455175" y="3325754"/>
              <a:ext cx="5600995" cy="875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Le stage de 2</a:t>
              </a:r>
              <a:r>
                <a:rPr lang="fr-FR" sz="1800" kern="1200" baseline="30000" dirty="0">
                  <a:latin typeface="Verdana" panose="020B0604030504040204" pitchFamily="34" charset="0"/>
                  <a:ea typeface="Verdana" panose="020B0604030504040204" pitchFamily="34" charset="0"/>
                </a:rPr>
                <a:t>nde</a:t>
              </a:r>
              <a:r>
                <a:rPr lang="fr-FR" sz="1800" kern="1200" baseline="0" dirty="0">
                  <a:latin typeface="Verdana" panose="020B0604030504040204" pitchFamily="34" charset="0"/>
                  <a:ea typeface="Verdana" panose="020B0604030504040204" pitchFamily="34" charset="0"/>
                </a:rPr>
                <a:t>, il dure 15 jours et a lieu en juin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1157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30FDA9-3C1D-0520-E8A8-B3DCD5D4CE8C}"/>
              </a:ext>
            </a:extLst>
          </p:cNvPr>
          <p:cNvSpPr/>
          <p:nvPr/>
        </p:nvSpPr>
        <p:spPr>
          <a:xfrm>
            <a:off x="2213576" y="4981814"/>
            <a:ext cx="4118398" cy="452283"/>
          </a:xfrm>
          <a:prstGeom prst="rect">
            <a:avLst/>
          </a:prstGeom>
          <a:solidFill>
            <a:srgbClr val="F190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A1916C-D7F9-0752-544F-398F0158C95A}"/>
              </a:ext>
            </a:extLst>
          </p:cNvPr>
          <p:cNvSpPr/>
          <p:nvPr/>
        </p:nvSpPr>
        <p:spPr>
          <a:xfrm>
            <a:off x="2213576" y="2435260"/>
            <a:ext cx="4462528" cy="452283"/>
          </a:xfrm>
          <a:prstGeom prst="rect">
            <a:avLst/>
          </a:prstGeom>
          <a:solidFill>
            <a:srgbClr val="1DAC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FC81E7-E03B-7ED8-55F1-810697F2A4F3}"/>
              </a:ext>
            </a:extLst>
          </p:cNvPr>
          <p:cNvSpPr/>
          <p:nvPr/>
        </p:nvSpPr>
        <p:spPr>
          <a:xfrm>
            <a:off x="2213576" y="1963310"/>
            <a:ext cx="4462528" cy="452283"/>
          </a:xfrm>
          <a:prstGeom prst="rect">
            <a:avLst/>
          </a:prstGeom>
          <a:solidFill>
            <a:srgbClr val="F9DC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32518AB-7ED0-B647-0D36-877626EE7E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13575" y="2018924"/>
            <a:ext cx="9773213" cy="4273236"/>
          </a:xfrm>
        </p:spPr>
        <p:txBody>
          <a:bodyPr>
            <a:normAutofit fontScale="92500"/>
          </a:bodyPr>
          <a:lstStyle/>
          <a:p>
            <a:pPr>
              <a:tabLst>
                <a:tab pos="1440000" algn="l"/>
              </a:tabLst>
            </a:pPr>
            <a:r>
              <a:rPr lang="fr-FR" b="1" dirty="0"/>
              <a:t>A - Les documents de stage ________________	p 4</a:t>
            </a:r>
          </a:p>
          <a:p>
            <a:pPr>
              <a:tabLst>
                <a:tab pos="1440000" algn="l"/>
              </a:tabLst>
            </a:pPr>
            <a:r>
              <a:rPr lang="fr-FR" b="1" dirty="0"/>
              <a:t>B - La préparation du stage ________________ 	p 5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	Conseils divers ______________________ 	p 5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	Conseils avant l’arrivée du stagiaire _____	p 6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	Intégration du stagiaire _______________	p 7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	Planning de stage ____________________	p 8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	Livret du stagiaire ____________________ 	p 9 à 13</a:t>
            </a:r>
          </a:p>
          <a:p>
            <a:pPr>
              <a:tabLst>
                <a:tab pos="1440000" algn="l"/>
              </a:tabLst>
            </a:pPr>
            <a:r>
              <a:rPr lang="fr-FR" b="1" dirty="0"/>
              <a:t>C -  L’accueil du stagiaire __________________ 	p 14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	Bonnes pratiques pour le jour J _________	p 14</a:t>
            </a:r>
          </a:p>
          <a:p>
            <a:pPr>
              <a:tabLst>
                <a:tab pos="1440000" algn="l"/>
              </a:tabLst>
            </a:pPr>
            <a:r>
              <a:rPr lang="fr-FR" dirty="0"/>
              <a:t>Contacts et annexes __________________________	p 15 à 18</a:t>
            </a:r>
          </a:p>
          <a:p>
            <a:pPr>
              <a:tabLst>
                <a:tab pos="1440000" algn="l"/>
              </a:tabLst>
            </a:pP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B3A567-6EB6-EAEE-D0D5-8AC05AC0B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Composition du LIVRET</a:t>
            </a:r>
          </a:p>
        </p:txBody>
      </p:sp>
    </p:spTree>
    <p:extLst>
      <p:ext uri="{BB962C8B-B14F-4D97-AF65-F5344CB8AC3E}">
        <p14:creationId xmlns:p14="http://schemas.microsoft.com/office/powerpoint/2010/main" val="3058690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425CB0A-D3D0-68CD-1AF2-585356CBF5E0}"/>
              </a:ext>
            </a:extLst>
          </p:cNvPr>
          <p:cNvSpPr txBox="1"/>
          <p:nvPr/>
        </p:nvSpPr>
        <p:spPr>
          <a:xfrm>
            <a:off x="1379971" y="608001"/>
            <a:ext cx="5835641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fr-FR" sz="2800" b="1" i="0" u="none" strike="noStrike" kern="1200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- Les documents de stage</a:t>
            </a:r>
          </a:p>
        </p:txBody>
      </p:sp>
      <p:sp>
        <p:nvSpPr>
          <p:cNvPr id="7" name="Espace réservé du texte 14">
            <a:extLst>
              <a:ext uri="{FF2B5EF4-FFF2-40B4-BE49-F238E27FC236}">
                <a16:creationId xmlns:a16="http://schemas.microsoft.com/office/drawing/2014/main" id="{765A375C-6DCA-01A1-8952-F03D56D697FC}"/>
              </a:ext>
            </a:extLst>
          </p:cNvPr>
          <p:cNvSpPr txBox="1">
            <a:spLocks/>
          </p:cNvSpPr>
          <p:nvPr/>
        </p:nvSpPr>
        <p:spPr>
          <a:xfrm>
            <a:off x="264011" y="2410784"/>
            <a:ext cx="6108804" cy="3709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La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3"/>
              </a:rPr>
              <a:t>Charte nationale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d’engagement pour l’accueil de tous les élèves à un stage de 3ème. </a:t>
            </a: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Le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stage d’observation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de seconde</a:t>
            </a: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Un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modèle de convention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de stage de 3</a:t>
            </a:r>
            <a:r>
              <a:rPr lang="fr-FR" sz="20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et un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6"/>
              </a:rPr>
              <a:t>autre modèle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pour le stage de 2nde </a:t>
            </a: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Circulaire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sur les modalités d'accueil en milieu professionnel d'élèves de moins de seize ans</a:t>
            </a:r>
          </a:p>
        </p:txBody>
      </p:sp>
      <p:sp>
        <p:nvSpPr>
          <p:cNvPr id="8" name="Espace réservé du texte 14">
            <a:extLst>
              <a:ext uri="{FF2B5EF4-FFF2-40B4-BE49-F238E27FC236}">
                <a16:creationId xmlns:a16="http://schemas.microsoft.com/office/drawing/2014/main" id="{2FF5683D-B039-FFE8-7E4E-E99BF09368A3}"/>
              </a:ext>
            </a:extLst>
          </p:cNvPr>
          <p:cNvSpPr txBox="1">
            <a:spLocks/>
          </p:cNvSpPr>
          <p:nvPr/>
        </p:nvSpPr>
        <p:spPr>
          <a:xfrm>
            <a:off x="6555220" y="2409490"/>
            <a:ext cx="5512735" cy="33847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Proposer une offre qualitative et attractive</a:t>
            </a: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Contacter les chefs d’établissements de votre secteur pour les informer de votre volonté d’accueil</a:t>
            </a: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Diffuser votre offre sur la plateforme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Idéo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et·ou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 sur la plateforme nationale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1 jeune 1 solution</a:t>
            </a:r>
            <a:endParaRPr lang="fr-FR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DA350D5-AA96-B54C-11D9-60CD7C77DEBE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6C9F5E85-EF7C-3DF1-70BC-7A43FC78E90F}"/>
              </a:ext>
            </a:extLst>
          </p:cNvPr>
          <p:cNvSpPr txBox="1">
            <a:spLocks/>
          </p:cNvSpPr>
          <p:nvPr/>
        </p:nvSpPr>
        <p:spPr>
          <a:xfrm>
            <a:off x="1318187" y="1388333"/>
            <a:ext cx="3118011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DOCUMENTS DE RÉFÉRENCE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A8B439-DBAA-8D9D-8B83-7C633B0BC37A}"/>
              </a:ext>
            </a:extLst>
          </p:cNvPr>
          <p:cNvSpPr txBox="1">
            <a:spLocks/>
          </p:cNvSpPr>
          <p:nvPr/>
        </p:nvSpPr>
        <p:spPr>
          <a:xfrm>
            <a:off x="6532983" y="1388333"/>
            <a:ext cx="4249694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CONSEILS POUR RÉDIGER L’OFFRE</a:t>
            </a:r>
          </a:p>
        </p:txBody>
      </p:sp>
    </p:spTree>
    <p:extLst>
      <p:ext uri="{BB962C8B-B14F-4D97-AF65-F5344CB8AC3E}">
        <p14:creationId xmlns:p14="http://schemas.microsoft.com/office/powerpoint/2010/main" val="1595412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0A05E-06F5-830C-D904-FDA7A422D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D4757010-D0C9-E5A6-3CA5-63143DAB4C59}"/>
              </a:ext>
            </a:extLst>
          </p:cNvPr>
          <p:cNvSpPr txBox="1"/>
          <p:nvPr/>
        </p:nvSpPr>
        <p:spPr>
          <a:xfrm>
            <a:off x="1379971" y="608001"/>
            <a:ext cx="5835641" cy="523220"/>
          </a:xfrm>
          <a:prstGeom prst="rect">
            <a:avLst/>
          </a:prstGeom>
          <a:solidFill>
            <a:srgbClr val="1DACD5"/>
          </a:solidFill>
        </p:spPr>
        <p:txBody>
          <a:bodyPr wrap="square" rtlCol="0">
            <a:spAutoFit/>
          </a:bodyPr>
          <a:lstStyle/>
          <a:p>
            <a:r>
              <a:rPr lang="fr-FR" sz="2800" b="1" i="0" u="none" strike="noStrike" kern="1200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- La préparation du stage</a:t>
            </a:r>
          </a:p>
        </p:txBody>
      </p:sp>
      <p:sp>
        <p:nvSpPr>
          <p:cNvPr id="7" name="Espace réservé du texte 14">
            <a:extLst>
              <a:ext uri="{FF2B5EF4-FFF2-40B4-BE49-F238E27FC236}">
                <a16:creationId xmlns:a16="http://schemas.microsoft.com/office/drawing/2014/main" id="{95C2E44B-EB80-760C-0C43-F9340F2707AE}"/>
              </a:ext>
            </a:extLst>
          </p:cNvPr>
          <p:cNvSpPr txBox="1">
            <a:spLocks/>
          </p:cNvSpPr>
          <p:nvPr/>
        </p:nvSpPr>
        <p:spPr>
          <a:xfrm>
            <a:off x="1024502" y="2410784"/>
            <a:ext cx="6833905" cy="3709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Découvrez les conseils et témoignages d’employeurs en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3"/>
              </a:rPr>
              <a:t>vidéos</a:t>
            </a:r>
            <a:endParaRPr lang="fr-FR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fr-FR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Ces vidéos expliquent rapidement comment préparer l’arrivée du stagiaire, les activités proposées, …</a:t>
            </a:r>
          </a:p>
          <a:p>
            <a:endParaRPr lang="fr-FR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</a:rPr>
              <a:t>Plus de conseils à découvrir sur </a:t>
            </a:r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Eduscol</a:t>
            </a:r>
            <a:endParaRPr lang="fr-FR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1F4AC51-A24D-7D26-DD57-91B8688CB44C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E287A13B-0444-0C8C-1E57-3C96BA3896CC}"/>
              </a:ext>
            </a:extLst>
          </p:cNvPr>
          <p:cNvSpPr txBox="1">
            <a:spLocks/>
          </p:cNvSpPr>
          <p:nvPr/>
        </p:nvSpPr>
        <p:spPr>
          <a:xfrm>
            <a:off x="1318187" y="1388333"/>
            <a:ext cx="395998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CONSEILS DIVERS</a:t>
            </a:r>
          </a:p>
        </p:txBody>
      </p:sp>
      <p:pic>
        <p:nvPicPr>
          <p:cNvPr id="4" name="Image 3" descr="Une image contenant texte, capture d’écran, Visage humain, homme&#10;&#10;Description générée automatiquement">
            <a:extLst>
              <a:ext uri="{FF2B5EF4-FFF2-40B4-BE49-F238E27FC236}">
                <a16:creationId xmlns:a16="http://schemas.microsoft.com/office/drawing/2014/main" id="{FD1C2F3F-2DFC-EA73-F404-2E3567451E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066" y="2410784"/>
            <a:ext cx="3835400" cy="225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88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14">
            <a:extLst>
              <a:ext uri="{FF2B5EF4-FFF2-40B4-BE49-F238E27FC236}">
                <a16:creationId xmlns:a16="http://schemas.microsoft.com/office/drawing/2014/main" id="{234C9BD8-6CD3-EDB1-08AB-7AB7DE55B2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7696" y="1270871"/>
            <a:ext cx="8560336" cy="5201476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Préparer son accueil (en lien avec les RH) et définir un lieu d’accueil (bureau)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Informer l’équipe (salariés et bénévoles), cela permet de partager la responsabilité de l’accueil et d’impliquer les collègues qui seront sollicités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Préparer l’emploi du temps de la 1ère semaine et penser à lui envoyer en amont (cela lui permet de connaitre ses horaires, lieux de mission, …)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Nommer un référent, si besoin, pour chaque demi-journée, auquel le stagiaire pourra s’adresser en cas de difficulté.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Compléter le livret du stagiaire et l’imprimer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Reprendre la convention de stage de l’établissement et relire les engagements respectifs des deux parties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Anticiper l’accès au système informatique (si concerné), à l’adresse mail professionnelle si besoin.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r>
              <a:rPr lang="fr-FR" sz="1400" b="0" dirty="0"/>
              <a:t>Penser à la carte d’accès à la structure ou les clés / badges si nécessaire.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r"/>
              <a:defRPr/>
            </a:pPr>
            <a:endParaRPr lang="fr-FR" sz="1400" b="0" dirty="0"/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fr-FR" sz="1400" dirty="0"/>
              <a:t> 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4860BF3-97E0-BDE1-50D0-4607F8E18CA7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EF74B2DD-3F53-F8F9-1064-0B1FB560FDFB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CONSEILS AVANT L’ARRIVEE DU STAGIAIRE</a:t>
            </a:r>
          </a:p>
        </p:txBody>
      </p:sp>
      <p:sp>
        <p:nvSpPr>
          <p:cNvPr id="2" name="Espace réservé du texte 13">
            <a:extLst>
              <a:ext uri="{FF2B5EF4-FFF2-40B4-BE49-F238E27FC236}">
                <a16:creationId xmlns:a16="http://schemas.microsoft.com/office/drawing/2014/main" id="{E9F5163E-C89F-A6A3-AE49-904DD8918E7B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</p:spTree>
    <p:extLst>
      <p:ext uri="{BB962C8B-B14F-4D97-AF65-F5344CB8AC3E}">
        <p14:creationId xmlns:p14="http://schemas.microsoft.com/office/powerpoint/2010/main" val="3054906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1690501-7C60-4756-A896-DFAB98DE53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7023" y="5753047"/>
            <a:ext cx="11388566" cy="1192347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</a:pPr>
            <a:r>
              <a:rPr lang="fr-FR" altLang="fr-FR" sz="1400" b="0" dirty="0">
                <a:cs typeface="Calibri" panose="020F0502020204030204" pitchFamily="34" charset="0"/>
              </a:rPr>
              <a:t>Pour aller plus loin : L’intégration peut aussi être imaginée au niveau de l’environnement partenarial afin d’amener le stagiaire à connaitre les partenaires territoriaux avec lesquels la structure d’accueil interagit.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</a:pPr>
            <a:r>
              <a:rPr lang="fr-FR" sz="1200" dirty="0"/>
              <a:t>Plus d’infos : </a:t>
            </a:r>
            <a:r>
              <a:rPr lang="fr-FR" sz="1200" dirty="0">
                <a:hlinkClick r:id="rId2"/>
              </a:rPr>
              <a:t>https://www.udes.fr/outilsguides/guide-pratique-pour-reussir-laccueil-stagiaires</a:t>
            </a:r>
            <a:endParaRPr lang="fr-FR" sz="1200" dirty="0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A0644C4-7557-F214-075A-93B8276B274C}"/>
              </a:ext>
            </a:extLst>
          </p:cNvPr>
          <p:cNvSpPr txBox="1">
            <a:spLocks/>
          </p:cNvSpPr>
          <p:nvPr/>
        </p:nvSpPr>
        <p:spPr>
          <a:xfrm>
            <a:off x="1341019" y="1276448"/>
            <a:ext cx="10021080" cy="119234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L’intégration peut être réfléchie à 4 niveaux qui peuvent permettre de programmer le planning d’accueil en conséquence :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7A43CFF-3374-38C1-D2C2-E9522B2A75A2}"/>
              </a:ext>
            </a:extLst>
          </p:cNvPr>
          <p:cNvSpPr txBox="1"/>
          <p:nvPr/>
        </p:nvSpPr>
        <p:spPr>
          <a:xfrm>
            <a:off x="11782425" y="6472347"/>
            <a:ext cx="358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738A6AB3-FFD8-D97D-5474-9C958082B5AD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INTEGRATION DU STAGIAIRE</a:t>
            </a: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4704EB46-07CA-4E1A-EC5C-8080497B76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065789"/>
              </p:ext>
            </p:extLst>
          </p:nvPr>
        </p:nvGraphicFramePr>
        <p:xfrm>
          <a:off x="1470527" y="1870306"/>
          <a:ext cx="10021080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719">
                  <a:extLst>
                    <a:ext uri="{9D8B030D-6E8A-4147-A177-3AD203B41FA5}">
                      <a16:colId xmlns:a16="http://schemas.microsoft.com/office/drawing/2014/main" val="1197024472"/>
                    </a:ext>
                  </a:extLst>
                </a:gridCol>
                <a:gridCol w="2038526">
                  <a:extLst>
                    <a:ext uri="{9D8B030D-6E8A-4147-A177-3AD203B41FA5}">
                      <a16:colId xmlns:a16="http://schemas.microsoft.com/office/drawing/2014/main" val="142207995"/>
                    </a:ext>
                  </a:extLst>
                </a:gridCol>
                <a:gridCol w="2047976">
                  <a:extLst>
                    <a:ext uri="{9D8B030D-6E8A-4147-A177-3AD203B41FA5}">
                      <a16:colId xmlns:a16="http://schemas.microsoft.com/office/drawing/2014/main" val="379526870"/>
                    </a:ext>
                  </a:extLst>
                </a:gridCol>
                <a:gridCol w="2220005">
                  <a:extLst>
                    <a:ext uri="{9D8B030D-6E8A-4147-A177-3AD203B41FA5}">
                      <a16:colId xmlns:a16="http://schemas.microsoft.com/office/drawing/2014/main" val="206713700"/>
                    </a:ext>
                  </a:extLst>
                </a:gridCol>
                <a:gridCol w="2170854">
                  <a:extLst>
                    <a:ext uri="{9D8B030D-6E8A-4147-A177-3AD203B41FA5}">
                      <a16:colId xmlns:a16="http://schemas.microsoft.com/office/drawing/2014/main" val="857115594"/>
                    </a:ext>
                  </a:extLst>
                </a:gridCol>
              </a:tblGrid>
              <a:tr h="266433"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Niveaux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L’entreprise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L’équipe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 métier et le poste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4519034"/>
                  </a:ext>
                </a:extLst>
              </a:tr>
              <a:tr h="935889">
                <a:tc>
                  <a:txBody>
                    <a:bodyPr/>
                    <a:lstStyle/>
                    <a:p>
                      <a:r>
                        <a:rPr lang="fr-FR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Objectifs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Sensibiliser aux principes et aux valeurs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Informer sur la mission, l’activité, l’organisation et les règles de fonctionnement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Connaître les personnes, fonctions et modes de coopération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Instruire sur les attendus du métier, les tâches et les compétences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59471"/>
                  </a:ext>
                </a:extLst>
              </a:tr>
              <a:tr h="653972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 kern="1200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Outils et ressources</a:t>
                      </a:r>
                      <a:r>
                        <a:rPr lang="fr-FR" sz="1600" b="0" i="0" u="none" strike="noStrike" kern="1200" baseline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	</a:t>
                      </a:r>
                    </a:p>
                    <a:p>
                      <a:endParaRPr lang="fr-FR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Livret du stagiaire – module 3 sur l’ESS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Entretien avec la direction ou un salarié référent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Réunions d’équipe, entretiens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Entretiens / interview avec des salariés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970743"/>
                  </a:ext>
                </a:extLst>
              </a:tr>
              <a:tr h="653972">
                <a:tc vMerge="1">
                  <a:txBody>
                    <a:bodyPr/>
                    <a:lstStyle/>
                    <a:p>
                      <a:endParaRPr lang="fr-FR" sz="16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Entretien avec un membre du CA ou un salarié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Livret d’accueil, plaquette, projet, organigramme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Temps conviviaux (pause-café, …), déjeuner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Procédures métiers, fiches de poste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610472"/>
                  </a:ext>
                </a:extLst>
              </a:tr>
              <a:tr h="490192">
                <a:tc vMerge="1">
                  <a:txBody>
                    <a:bodyPr/>
                    <a:lstStyle/>
                    <a:p>
                      <a:endParaRPr lang="fr-FR" sz="16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Ouvrages, sites de référence, plaquettes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Règlement intérieur horaires de travail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Base documentaire interne, organigramme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Sites de références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636761"/>
                  </a:ext>
                </a:extLst>
              </a:tr>
            </a:tbl>
          </a:graphicData>
        </a:graphic>
      </p:graphicFrame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592ABC79-C82C-62AF-3BC5-75C1AD535BD4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</p:spTree>
    <p:extLst>
      <p:ext uri="{BB962C8B-B14F-4D97-AF65-F5344CB8AC3E}">
        <p14:creationId xmlns:p14="http://schemas.microsoft.com/office/powerpoint/2010/main" val="139946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7CB538E-FE96-430E-B20B-D8F3F6F46D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92242" y="740569"/>
            <a:ext cx="5210175" cy="512385"/>
          </a:xfrm>
        </p:spPr>
        <p:txBody>
          <a:bodyPr>
            <a:normAutofit/>
          </a:bodyPr>
          <a:lstStyle/>
          <a:p>
            <a:r>
              <a:rPr lang="fr-FR" dirty="0"/>
              <a:t>PLANNING DE STAGE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66F241-8F23-FD96-1730-7FF9DB9299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92242" y="1132678"/>
            <a:ext cx="10552243" cy="553435"/>
          </a:xfrm>
        </p:spPr>
        <p:txBody>
          <a:bodyPr/>
          <a:lstStyle/>
          <a:p>
            <a:pPr marL="0" indent="0">
              <a:buNone/>
            </a:pPr>
            <a:r>
              <a:rPr lang="fr-FR" sz="1600" b="0" dirty="0"/>
              <a:t>Il est conseillé de proposer un planning type afin d’identifier les différents moments en autonomie ou en accompagnement des collègues. Par exemple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3EBAAA-F835-905C-7524-1FFF06502A26}"/>
              </a:ext>
            </a:extLst>
          </p:cNvPr>
          <p:cNvSpPr txBox="1"/>
          <p:nvPr/>
        </p:nvSpPr>
        <p:spPr>
          <a:xfrm>
            <a:off x="11836079" y="6472347"/>
            <a:ext cx="304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pic>
        <p:nvPicPr>
          <p:cNvPr id="6" name="Image 5" descr="Une image contenant texte, capture d’écran, diagramme, Police&#10;&#10;Description générée automatiquement">
            <a:extLst>
              <a:ext uri="{FF2B5EF4-FFF2-40B4-BE49-F238E27FC236}">
                <a16:creationId xmlns:a16="http://schemas.microsoft.com/office/drawing/2014/main" id="{6B59F38F-5CFD-CAA3-694D-3AAE68262E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5168"/>
          <a:stretch/>
        </p:blipFill>
        <p:spPr>
          <a:xfrm>
            <a:off x="966279" y="1686113"/>
            <a:ext cx="10578021" cy="4993556"/>
          </a:xfrm>
          <a:prstGeom prst="rect">
            <a:avLst/>
          </a:prstGeom>
        </p:spPr>
      </p:pic>
      <p:sp>
        <p:nvSpPr>
          <p:cNvPr id="7" name="Espace réservé du texte 13">
            <a:extLst>
              <a:ext uri="{FF2B5EF4-FFF2-40B4-BE49-F238E27FC236}">
                <a16:creationId xmlns:a16="http://schemas.microsoft.com/office/drawing/2014/main" id="{2D1C79E8-4C73-0F3A-E85B-A91AEFF52C31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</p:spTree>
    <p:extLst>
      <p:ext uri="{BB962C8B-B14F-4D97-AF65-F5344CB8AC3E}">
        <p14:creationId xmlns:p14="http://schemas.microsoft.com/office/powerpoint/2010/main" val="725618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C33B2FC-5F0A-3114-99AD-B7941D4EED12}"/>
              </a:ext>
            </a:extLst>
          </p:cNvPr>
          <p:cNvSpPr txBox="1"/>
          <p:nvPr/>
        </p:nvSpPr>
        <p:spPr>
          <a:xfrm>
            <a:off x="11836079" y="6472347"/>
            <a:ext cx="304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6" name="Espace réservé du texte 14">
            <a:extLst>
              <a:ext uri="{FF2B5EF4-FFF2-40B4-BE49-F238E27FC236}">
                <a16:creationId xmlns:a16="http://schemas.microsoft.com/office/drawing/2014/main" id="{11690501-7C60-4756-A896-DFAB98DE53A1}"/>
              </a:ext>
            </a:extLst>
          </p:cNvPr>
          <p:cNvSpPr txBox="1">
            <a:spLocks/>
          </p:cNvSpPr>
          <p:nvPr/>
        </p:nvSpPr>
        <p:spPr>
          <a:xfrm>
            <a:off x="477023" y="1400538"/>
            <a:ext cx="11077668" cy="526768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DACD5"/>
              </a:buClr>
              <a:buFont typeface="Wingdings" panose="05000000000000000000" pitchFamily="2" charset="2"/>
              <a:buChar char="§"/>
              <a:defRPr sz="2500" b="0" i="0" kern="1200" baseline="0">
                <a:solidFill>
                  <a:srgbClr val="33576E"/>
                </a:solidFill>
                <a:latin typeface="Jaroslav Medium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LT Com 55 Roman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fr-FR" altLang="fr-FR" sz="17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 vous faudra compléter le livret du stagiaire et vérifier les activités à réaliser par l’élève lui-même (en autonomie) ou avec une personne de la structure (à définir en amont).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fr-FR" altLang="fr-FR" sz="17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0"/>
              </a:spcBef>
              <a:defRPr/>
            </a:pPr>
            <a:endParaRPr lang="fr-FR" altLang="fr-FR" sz="17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fr-FR" altLang="fr-FR" sz="17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 modifications à effectuer au préalable :</a:t>
            </a:r>
          </a:p>
          <a:p>
            <a:pPr>
              <a:spcBef>
                <a:spcPts val="0"/>
              </a:spcBef>
              <a:defRPr/>
            </a:pPr>
            <a:endParaRPr lang="fr-FR" altLang="fr-FR" sz="17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fr-FR" altLang="fr-FR" sz="17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Page d’accueil du livret : il faut noter le nom de la structure d’accueil</a:t>
            </a:r>
          </a:p>
          <a:p>
            <a:pPr>
              <a:spcBef>
                <a:spcPts val="0"/>
              </a:spcBef>
              <a:defRPr/>
            </a:pPr>
            <a:endParaRPr lang="fr-FR" altLang="fr-FR" sz="17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fr-FR" altLang="fr-FR" sz="17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Page d’introduction du livret : il faut noter le nom de la structure d’accueil et noter le nom du tuteur ou de la tutrice et de la personne référente des RH (voir les cases dédiées)</a:t>
            </a:r>
          </a:p>
          <a:p>
            <a:pPr>
              <a:spcBef>
                <a:spcPts val="0"/>
              </a:spcBef>
              <a:defRPr/>
            </a:pPr>
            <a:endParaRPr lang="fr-FR" altLang="fr-FR" sz="17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fr-FR" altLang="fr-FR" sz="17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Page de planning : il faut proposer un planning avec des horaires et des personnes référentes pour chaque demi-journée ou journée (voir la proposition de planning ci-avant).</a:t>
            </a:r>
          </a:p>
          <a:p>
            <a:pPr>
              <a:defRPr/>
            </a:pPr>
            <a:endParaRPr lang="fr-FR" sz="1700" dirty="0">
              <a:solidFill>
                <a:schemeClr val="tx2"/>
              </a:solidFill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1487A56D-F448-0305-6EB6-BF13A0F378C5}"/>
              </a:ext>
            </a:extLst>
          </p:cNvPr>
          <p:cNvSpPr txBox="1">
            <a:spLocks/>
          </p:cNvSpPr>
          <p:nvPr/>
        </p:nvSpPr>
        <p:spPr>
          <a:xfrm>
            <a:off x="1318187" y="772698"/>
            <a:ext cx="8088363" cy="3693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rgbClr val="33576E"/>
                </a:solidFill>
                <a:latin typeface="Darkwoman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LIVRET DU STAGIAIRE</a:t>
            </a:r>
          </a:p>
        </p:txBody>
      </p:sp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47EF2A2B-4C86-C85C-8D51-CCD19D6F1E95}"/>
              </a:ext>
            </a:extLst>
          </p:cNvPr>
          <p:cNvSpPr txBox="1">
            <a:spLocks/>
          </p:cNvSpPr>
          <p:nvPr/>
        </p:nvSpPr>
        <p:spPr>
          <a:xfrm>
            <a:off x="7847215" y="223285"/>
            <a:ext cx="4220739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3576E"/>
                </a:solidFill>
                <a:latin typeface="Jaroslav Bold" panose="0200050300000009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 – La préparation du stage</a:t>
            </a:r>
          </a:p>
        </p:txBody>
      </p:sp>
    </p:spTree>
    <p:extLst>
      <p:ext uri="{BB962C8B-B14F-4D97-AF65-F5344CB8AC3E}">
        <p14:creationId xmlns:p14="http://schemas.microsoft.com/office/powerpoint/2010/main" val="34890617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Cress pages classiques">
  <a:themeElements>
    <a:clrScheme name="Personnalisé 3">
      <a:dk1>
        <a:sysClr val="windowText" lastClr="000000"/>
      </a:dk1>
      <a:lt1>
        <a:sysClr val="window" lastClr="FFFFFF"/>
      </a:lt1>
      <a:dk2>
        <a:srgbClr val="222449"/>
      </a:dk2>
      <a:lt2>
        <a:srgbClr val="E7E6E6"/>
      </a:lt2>
      <a:accent1>
        <a:srgbClr val="EE754D"/>
      </a:accent1>
      <a:accent2>
        <a:srgbClr val="F190AB"/>
      </a:accent2>
      <a:accent3>
        <a:srgbClr val="A5A5A5"/>
      </a:accent3>
      <a:accent4>
        <a:srgbClr val="F9DC45"/>
      </a:accent4>
      <a:accent5>
        <a:srgbClr val="26B5E3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3">
      <a:majorFont>
        <a:latin typeface="Jaroslav Bold"/>
        <a:ea typeface=""/>
        <a:cs typeface=""/>
      </a:majorFont>
      <a:minorFont>
        <a:latin typeface="HelveticaNeueLT Com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 algn="l">
          <a:buClr>
            <a:srgbClr val="1DACD5"/>
          </a:buClr>
          <a:buFont typeface="Arial" panose="020B0604020202020204" pitchFamily="34" charset="0"/>
          <a:buChar char="•"/>
          <a:defRPr sz="1600" b="0" i="0" u="none" strike="noStrike" kern="1200" baseline="0" dirty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05026908-5BF5-4FD5-8C95-89E6BBD3E8DE}" vid="{42069AED-3732-45A3-A002-B5839642F48B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03457c7-cd51-484b-a984-00dfb246b6ec">
      <Terms xmlns="http://schemas.microsoft.com/office/infopath/2007/PartnerControls"/>
    </lcf76f155ced4ddcb4097134ff3c332f>
    <TaxCatchAll xmlns="f6aee3a0-215f-49b7-8875-c81cbc37353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01C37B391A4F428EE7C22CE583B38B" ma:contentTypeVersion="19" ma:contentTypeDescription="Crée un document." ma:contentTypeScope="" ma:versionID="23f271cfec781910e54b17f3aba9d809">
  <xsd:schema xmlns:xsd="http://www.w3.org/2001/XMLSchema" xmlns:xs="http://www.w3.org/2001/XMLSchema" xmlns:p="http://schemas.microsoft.com/office/2006/metadata/properties" xmlns:ns2="d03457c7-cd51-484b-a984-00dfb246b6ec" xmlns:ns3="f6aee3a0-215f-49b7-8875-c81cbc373531" targetNamespace="http://schemas.microsoft.com/office/2006/metadata/properties" ma:root="true" ma:fieldsID="2e6c19b2a692f9fb0520c029517831c8" ns2:_="" ns3:_="">
    <xsd:import namespace="d03457c7-cd51-484b-a984-00dfb246b6ec"/>
    <xsd:import namespace="f6aee3a0-215f-49b7-8875-c81cbc3735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3457c7-cd51-484b-a984-00dfb246b6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66141b-6846-4949-82ec-5a2f28df4e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aee3a0-215f-49b7-8875-c81cbc37353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5cd5447-091d-42b5-89ee-e0ffb6257810}" ma:internalName="TaxCatchAll" ma:showField="CatchAllData" ma:web="f6aee3a0-215f-49b7-8875-c81cbc3735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286449-DAFB-4635-9EA1-16F70CA045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2CDCB9-FABB-40B0-AA97-7FA7D5573326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03457c7-cd51-484b-a984-00dfb246b6ec"/>
    <ds:schemaRef ds:uri="http://purl.org/dc/dcmitype/"/>
    <ds:schemaRef ds:uri="f6aee3a0-215f-49b7-8875-c81cbc373531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DF2CC4-47E3-4C5E-8422-034B6A4311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3457c7-cd51-484b-a984-00dfb246b6ec"/>
    <ds:schemaRef ds:uri="f6aee3a0-215f-49b7-8875-c81cbc3735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PPT_Présentation_Cress+Intro</Template>
  <TotalTime>41</TotalTime>
  <Words>2144</Words>
  <Application>Microsoft Office PowerPoint</Application>
  <PresentationFormat>Grand écran</PresentationFormat>
  <Paragraphs>245</Paragraphs>
  <Slides>17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7" baseType="lpstr">
      <vt:lpstr>Arial</vt:lpstr>
      <vt:lpstr>Calibri</vt:lpstr>
      <vt:lpstr>Darkwoman</vt:lpstr>
      <vt:lpstr>HelveticaNeueLT Com 55 Roman</vt:lpstr>
      <vt:lpstr>HelveticaNeueLT Com 65 Md</vt:lpstr>
      <vt:lpstr>Jaroslav Bold</vt:lpstr>
      <vt:lpstr>Verdana</vt:lpstr>
      <vt:lpstr>Wingdings</vt:lpstr>
      <vt:lpstr>Thème Cress pages classiques</vt:lpstr>
      <vt:lpstr>Conception personnalisée</vt:lpstr>
      <vt:lpstr>Présentation PowerPoint</vt:lpstr>
      <vt:lpstr>Présentation PowerPoint</vt:lpstr>
      <vt:lpstr>Composition du LIVRET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Floriane DESILLE</dc:creator>
  <cp:lastModifiedBy>Floriane DESILLE</cp:lastModifiedBy>
  <cp:revision>5</cp:revision>
  <dcterms:created xsi:type="dcterms:W3CDTF">2023-10-26T08:46:27Z</dcterms:created>
  <dcterms:modified xsi:type="dcterms:W3CDTF">2026-03-26T09:06:13Z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0x0101003301C37B391A4F428EE7C22CE583B38B</vt:lpwstr>
  </property>
  <property fmtid="{D5CDD505-2E9C-101B-9397-08002B2CF9AE}" pid="3" name="MediaServiceImageTags">
    <vt:lpwstr/>
  </property>
</Properties>
</file>